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98" r:id="rId19"/>
    <p:sldId id="274" r:id="rId20"/>
    <p:sldId id="275" r:id="rId21"/>
    <p:sldId id="299" r:id="rId22"/>
    <p:sldId id="276" r:id="rId23"/>
    <p:sldId id="300" r:id="rId24"/>
    <p:sldId id="301" r:id="rId25"/>
    <p:sldId id="273" r:id="rId26"/>
    <p:sldId id="277" r:id="rId27"/>
    <p:sldId id="279" r:id="rId28"/>
    <p:sldId id="280" r:id="rId29"/>
    <p:sldId id="281" r:id="rId30"/>
    <p:sldId id="302" r:id="rId31"/>
    <p:sldId id="303" r:id="rId32"/>
    <p:sldId id="304" r:id="rId33"/>
    <p:sldId id="305" r:id="rId34"/>
    <p:sldId id="306" r:id="rId35"/>
    <p:sldId id="307" r:id="rId36"/>
    <p:sldId id="294" r:id="rId37"/>
    <p:sldId id="295" r:id="rId38"/>
    <p:sldId id="296" r:id="rId39"/>
    <p:sldId id="297" r:id="rId40"/>
    <p:sldId id="363" r:id="rId41"/>
    <p:sldId id="364" r:id="rId42"/>
    <p:sldId id="308" r:id="rId43"/>
    <p:sldId id="309" r:id="rId44"/>
    <p:sldId id="323" r:id="rId45"/>
    <p:sldId id="310" r:id="rId46"/>
    <p:sldId id="313" r:id="rId47"/>
    <p:sldId id="311" r:id="rId48"/>
    <p:sldId id="314" r:id="rId49"/>
    <p:sldId id="315" r:id="rId50"/>
    <p:sldId id="317" r:id="rId51"/>
    <p:sldId id="312" r:id="rId52"/>
    <p:sldId id="316" r:id="rId53"/>
    <p:sldId id="318" r:id="rId54"/>
    <p:sldId id="319" r:id="rId55"/>
    <p:sldId id="320" r:id="rId56"/>
    <p:sldId id="321" r:id="rId57"/>
    <p:sldId id="322" r:id="rId58"/>
    <p:sldId id="324" r:id="rId59"/>
    <p:sldId id="325" r:id="rId60"/>
    <p:sldId id="327" r:id="rId61"/>
    <p:sldId id="326"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45" r:id="rId80"/>
    <p:sldId id="346" r:id="rId81"/>
    <p:sldId id="347" r:id="rId82"/>
    <p:sldId id="352" r:id="rId83"/>
    <p:sldId id="353" r:id="rId84"/>
    <p:sldId id="348" r:id="rId85"/>
    <p:sldId id="349" r:id="rId86"/>
    <p:sldId id="350" r:id="rId87"/>
    <p:sldId id="351" r:id="rId88"/>
    <p:sldId id="354" r:id="rId89"/>
    <p:sldId id="355" r:id="rId90"/>
    <p:sldId id="356" r:id="rId91"/>
    <p:sldId id="357" r:id="rId92"/>
    <p:sldId id="358" r:id="rId93"/>
    <p:sldId id="359" r:id="rId94"/>
    <p:sldId id="362" r:id="rId95"/>
    <p:sldId id="360" r:id="rId96"/>
    <p:sldId id="361" r:id="rId9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57" autoAdjust="0"/>
  </p:normalViewPr>
  <p:slideViewPr>
    <p:cSldViewPr snapToGrid="0">
      <p:cViewPr varScale="1">
        <p:scale>
          <a:sx n="104" d="100"/>
          <a:sy n="104" d="100"/>
        </p:scale>
        <p:origin x="778"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6236234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Advanced search feature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Misspelling</a:t>
            </a:r>
            <a:r>
              <a:rPr lang="en-US" baseline="0" dirty="0" smtClean="0"/>
              <a:t> a search term—SIRS will try to </a:t>
            </a:r>
            <a:r>
              <a:rPr lang="en-US" baseline="0" dirty="0" smtClean="0"/>
              <a:t>autocorrect </a:t>
            </a:r>
            <a:r>
              <a:rPr lang="en-US" baseline="0" dirty="0" smtClean="0"/>
              <a:t>and display closely matched search terms (</a:t>
            </a:r>
            <a:r>
              <a:rPr lang="en-US" baseline="0" dirty="0" err="1" smtClean="0"/>
              <a:t>pryamids</a:t>
            </a:r>
            <a:r>
              <a:rPr lang="en-US" baseline="0" dirty="0" smtClean="0"/>
              <a:t> </a:t>
            </a:r>
            <a:r>
              <a:rPr lang="en-US" baseline="0" dirty="0" smtClean="0">
                <a:sym typeface="Wingdings" panose="05000000000000000000" pitchFamily="2" charset="2"/>
              </a:rPr>
              <a:t> pyramids)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Translations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Related subjects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Explore features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Most recent first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Browse by grade level</a:t>
            </a:r>
            <a:endParaRPr lang="en-US" dirty="0"/>
          </a:p>
        </p:txBody>
      </p:sp>
    </p:spTree>
    <p:extLst>
      <p:ext uri="{BB962C8B-B14F-4D97-AF65-F5344CB8AC3E}">
        <p14:creationId xmlns:p14="http://schemas.microsoft.com/office/powerpoint/2010/main" val="272614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Also has an archive</a:t>
            </a:r>
            <a:endParaRPr lang="en-US" dirty="0"/>
          </a:p>
        </p:txBody>
      </p:sp>
    </p:spTree>
    <p:extLst>
      <p:ext uri="{BB962C8B-B14F-4D97-AF65-F5344CB8AC3E}">
        <p14:creationId xmlns:p14="http://schemas.microsoft.com/office/powerpoint/2010/main" val="1407780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Search history disappears after closing out of browser</a:t>
            </a:r>
            <a:endParaRPr lang="en-US" dirty="0"/>
          </a:p>
        </p:txBody>
      </p:sp>
    </p:spTree>
    <p:extLst>
      <p:ext uri="{BB962C8B-B14F-4D97-AF65-F5344CB8AC3E}">
        <p14:creationId xmlns:p14="http://schemas.microsoft.com/office/powerpoint/2010/main" val="3708399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Autocomplete will anticipate terms</a:t>
            </a:r>
            <a:endParaRPr lang="en-US" dirty="0"/>
          </a:p>
        </p:txBody>
      </p:sp>
    </p:spTree>
    <p:extLst>
      <p:ext uri="{BB962C8B-B14F-4D97-AF65-F5344CB8AC3E}">
        <p14:creationId xmlns:p14="http://schemas.microsoft.com/office/powerpoint/2010/main" val="3113335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smtClean="0"/>
              <a:t>Same features as Elementary Student Search—carousel, same tools, search functions, category browse</a:t>
            </a:r>
            <a:endParaRPr lang="en-US" dirty="0"/>
          </a:p>
        </p:txBody>
      </p:sp>
    </p:spTree>
    <p:extLst>
      <p:ext uri="{BB962C8B-B14F-4D97-AF65-F5344CB8AC3E}">
        <p14:creationId xmlns:p14="http://schemas.microsoft.com/office/powerpoint/2010/main" val="2588888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smtClean="0"/>
              <a:t>More robust than elementary, additional limiters</a:t>
            </a:r>
            <a:endParaRPr lang="en-US" dirty="0"/>
          </a:p>
        </p:txBody>
      </p:sp>
    </p:spTree>
    <p:extLst>
      <p:ext uri="{BB962C8B-B14F-4D97-AF65-F5344CB8AC3E}">
        <p14:creationId xmlns:p14="http://schemas.microsoft.com/office/powerpoint/2010/main" val="48213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smtClean="0"/>
              <a:t>Link points to Public Library Search</a:t>
            </a:r>
            <a:endParaRPr lang="en-US" dirty="0"/>
          </a:p>
        </p:txBody>
      </p:sp>
    </p:spTree>
    <p:extLst>
      <p:ext uri="{BB962C8B-B14F-4D97-AF65-F5344CB8AC3E}">
        <p14:creationId xmlns:p14="http://schemas.microsoft.com/office/powerpoint/2010/main" val="2094502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smtClean="0"/>
              <a:t>Image</a:t>
            </a:r>
            <a:r>
              <a:rPr lang="en-US" baseline="0" dirty="0" smtClean="0"/>
              <a:t> carousel, search, advanced search, category browse, curriculum standards</a:t>
            </a:r>
            <a:endParaRPr lang="en-US" dirty="0"/>
          </a:p>
        </p:txBody>
      </p:sp>
    </p:spTree>
    <p:extLst>
      <p:ext uri="{BB962C8B-B14F-4D97-AF65-F5344CB8AC3E}">
        <p14:creationId xmlns:p14="http://schemas.microsoft.com/office/powerpoint/2010/main" val="4003033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smtClean="0"/>
              <a:t>Full text not </a:t>
            </a:r>
            <a:r>
              <a:rPr lang="en-US" dirty="0" smtClean="0"/>
              <a:t>available for everything, </a:t>
            </a:r>
            <a:r>
              <a:rPr lang="en-US" dirty="0" smtClean="0"/>
              <a:t>not many ready-made and viewable lesson plans</a:t>
            </a:r>
            <a:endParaRPr lang="en-US" dirty="0"/>
          </a:p>
        </p:txBody>
      </p:sp>
    </p:spTree>
    <p:extLst>
      <p:ext uri="{BB962C8B-B14F-4D97-AF65-F5344CB8AC3E}">
        <p14:creationId xmlns:p14="http://schemas.microsoft.com/office/powerpoint/2010/main" val="70765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powerlibrary.org/"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81429"/>
            <a:ext cx="2650907" cy="1550728"/>
          </a:xfrm>
          <a:prstGeom prst="rect">
            <a:avLst/>
          </a:prstGeom>
        </p:spPr>
      </p:pic>
      <p:sp>
        <p:nvSpPr>
          <p:cNvPr id="54" name="Shape 5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sz="4000" dirty="0"/>
              <a:t>Fall 2017 Training:</a:t>
            </a:r>
          </a:p>
          <a:p>
            <a:pPr lvl="0">
              <a:spcBef>
                <a:spcPts val="0"/>
              </a:spcBef>
              <a:buNone/>
            </a:pPr>
            <a:r>
              <a:rPr lang="en" sz="4000" dirty="0"/>
              <a:t>e-Resources</a:t>
            </a:r>
          </a:p>
          <a:p>
            <a:pPr lvl="0">
              <a:spcBef>
                <a:spcPts val="0"/>
              </a:spcBef>
              <a:buNone/>
            </a:pPr>
            <a:r>
              <a:rPr lang="en" sz="4000" dirty="0"/>
              <a:t>PM Session	</a:t>
            </a:r>
          </a:p>
        </p:txBody>
      </p:sp>
      <p:sp>
        <p:nvSpPr>
          <p:cNvPr id="55" name="Shape 5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r>
              <a:rPr lang="en" dirty="0"/>
              <a:t>SIRS Discoverer and Explora </a:t>
            </a:r>
            <a:r>
              <a:rPr lang="en" dirty="0" smtClean="0"/>
              <a:t>Resources</a:t>
            </a:r>
            <a:endParaRPr lang="en" dirty="0" smtClean="0"/>
          </a:p>
        </p:txBody>
      </p:sp>
      <p:sp>
        <p:nvSpPr>
          <p:cNvPr id="4" name="TextBox 3"/>
          <p:cNvSpPr txBox="1"/>
          <p:nvPr/>
        </p:nvSpPr>
        <p:spPr>
          <a:xfrm>
            <a:off x="1652154" y="3943350"/>
            <a:ext cx="5839691" cy="600164"/>
          </a:xfrm>
          <a:prstGeom prst="rect">
            <a:avLst/>
          </a:prstGeom>
          <a:noFill/>
        </p:spPr>
        <p:txBody>
          <a:bodyPr wrap="square" rtlCol="0">
            <a:spAutoFit/>
          </a:bodyPr>
          <a:lstStyle/>
          <a:p>
            <a:pPr algn="ctr"/>
            <a:r>
              <a:rPr lang="en-US" sz="1100" i="1" dirty="0" smtClean="0"/>
              <a:t>This project is made possible by a grant from the Institute of Museum and Library Services as administered by Pennsylvania Department of Education through the Office of Commonwealth Libraries, and the Commonwealth of Pennsylvania, Tom Wolf, Governor. </a:t>
            </a:r>
            <a:endParaRPr lang="en-US" sz="11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325925"/>
            <a:ext cx="8520600" cy="572700"/>
          </a:xfrm>
          <a:prstGeom prst="rect">
            <a:avLst/>
          </a:prstGeom>
        </p:spPr>
        <p:txBody>
          <a:bodyPr lIns="91425" tIns="91425" rIns="91425" bIns="91425" anchor="t" anchorCtr="0">
            <a:noAutofit/>
          </a:bodyPr>
          <a:lstStyle/>
          <a:p>
            <a:pPr lvl="0">
              <a:spcBef>
                <a:spcPts val="0"/>
              </a:spcBef>
              <a:buNone/>
            </a:pPr>
            <a:r>
              <a:rPr lang="en"/>
              <a:t>Home Page</a:t>
            </a:r>
          </a:p>
        </p:txBody>
      </p:sp>
      <p:sp>
        <p:nvSpPr>
          <p:cNvPr id="116" name="Shape 11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17" name="Shape 117"/>
          <p:cNvPicPr preferRelativeResize="0"/>
          <p:nvPr/>
        </p:nvPicPr>
        <p:blipFill>
          <a:blip r:embed="rId3">
            <a:alphaModFix/>
          </a:blip>
          <a:stretch>
            <a:fillRect/>
          </a:stretch>
        </p:blipFill>
        <p:spPr>
          <a:xfrm>
            <a:off x="29775" y="848090"/>
            <a:ext cx="9144000" cy="429541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Keyword Search</a:t>
            </a:r>
          </a:p>
        </p:txBody>
      </p:sp>
      <p:sp>
        <p:nvSpPr>
          <p:cNvPr id="123" name="Shape 123"/>
          <p:cNvSpPr txBox="1">
            <a:spLocks noGrp="1"/>
          </p:cNvSpPr>
          <p:nvPr>
            <p:ph type="body" idx="1"/>
          </p:nvPr>
        </p:nvSpPr>
        <p:spPr>
          <a:xfrm>
            <a:off x="311700" y="2170750"/>
            <a:ext cx="3999900" cy="2398200"/>
          </a:xfrm>
          <a:prstGeom prst="rect">
            <a:avLst/>
          </a:prstGeom>
        </p:spPr>
        <p:txBody>
          <a:bodyPr lIns="91425" tIns="91425" rIns="91425" bIns="91425" anchor="t" anchorCtr="0">
            <a:noAutofit/>
          </a:bodyPr>
          <a:lstStyle/>
          <a:p>
            <a:pPr marL="1371600" lvl="0" indent="457200">
              <a:spcBef>
                <a:spcPts val="0"/>
              </a:spcBef>
              <a:buNone/>
            </a:pPr>
            <a:endParaRPr/>
          </a:p>
          <a:p>
            <a:pPr marL="457200" lvl="0" indent="-228600" rtl="0">
              <a:spcBef>
                <a:spcPts val="0"/>
              </a:spcBef>
              <a:buChar char="●"/>
            </a:pPr>
            <a:r>
              <a:rPr lang="en"/>
              <a:t>Boolean operators </a:t>
            </a:r>
          </a:p>
          <a:p>
            <a:pPr marL="914400" lvl="1" indent="-228600" rtl="0">
              <a:spcBef>
                <a:spcPts val="0"/>
              </a:spcBef>
              <a:buChar char="○"/>
            </a:pPr>
            <a:r>
              <a:rPr lang="en" sz="1400"/>
              <a:t>AND, OR, NOT</a:t>
            </a:r>
          </a:p>
          <a:p>
            <a:pPr marL="457200" lvl="0" indent="-228600" rtl="0">
              <a:spcBef>
                <a:spcPts val="0"/>
              </a:spcBef>
              <a:buChar char="●"/>
            </a:pPr>
            <a:r>
              <a:rPr lang="en"/>
              <a:t>Truncation </a:t>
            </a:r>
          </a:p>
          <a:p>
            <a:pPr marL="914400" lvl="1" indent="-228600" rtl="0">
              <a:spcBef>
                <a:spcPts val="0"/>
              </a:spcBef>
              <a:buChar char="○"/>
            </a:pPr>
            <a:r>
              <a:rPr lang="en"/>
              <a:t>farm* --&gt;farmers, farming</a:t>
            </a:r>
          </a:p>
          <a:p>
            <a:pPr marL="0" lvl="0" indent="0">
              <a:spcBef>
                <a:spcPts val="0"/>
              </a:spcBef>
              <a:buNone/>
            </a:pPr>
            <a:endParaRPr/>
          </a:p>
        </p:txBody>
      </p:sp>
      <p:pic>
        <p:nvPicPr>
          <p:cNvPr id="124" name="Shape 124"/>
          <p:cNvPicPr preferRelativeResize="0"/>
          <p:nvPr/>
        </p:nvPicPr>
        <p:blipFill>
          <a:blip r:embed="rId3">
            <a:alphaModFix/>
          </a:blip>
          <a:stretch>
            <a:fillRect/>
          </a:stretch>
        </p:blipFill>
        <p:spPr>
          <a:xfrm>
            <a:off x="52100" y="1052350"/>
            <a:ext cx="9144000" cy="1118400"/>
          </a:xfrm>
          <a:prstGeom prst="rect">
            <a:avLst/>
          </a:prstGeom>
          <a:noFill/>
          <a:ln>
            <a:noFill/>
          </a:ln>
        </p:spPr>
      </p:pic>
      <p:sp>
        <p:nvSpPr>
          <p:cNvPr id="125" name="Shape 125"/>
          <p:cNvSpPr txBox="1">
            <a:spLocks noGrp="1"/>
          </p:cNvSpPr>
          <p:nvPr>
            <p:ph type="body" idx="2"/>
          </p:nvPr>
        </p:nvSpPr>
        <p:spPr>
          <a:xfrm>
            <a:off x="4832400" y="2170675"/>
            <a:ext cx="3999900" cy="2398200"/>
          </a:xfrm>
          <a:prstGeom prst="rect">
            <a:avLst/>
          </a:prstGeom>
        </p:spPr>
        <p:txBody>
          <a:bodyPr lIns="91425" tIns="91425" rIns="91425" bIns="91425" anchor="t" anchorCtr="0">
            <a:noAutofit/>
          </a:bodyPr>
          <a:lstStyle/>
          <a:p>
            <a:pPr lvl="0">
              <a:spcBef>
                <a:spcPts val="0"/>
              </a:spcBef>
              <a:buNone/>
            </a:pPr>
            <a:endParaRPr/>
          </a:p>
          <a:p>
            <a:pPr marL="457200" lvl="0" indent="-228600" rtl="0">
              <a:spcBef>
                <a:spcPts val="0"/>
              </a:spcBef>
              <a:buChar char="●"/>
            </a:pPr>
            <a:r>
              <a:rPr lang="en"/>
              <a:t>Phrase searching</a:t>
            </a:r>
          </a:p>
          <a:p>
            <a:pPr marL="914400" lvl="1" indent="-228600" rtl="0">
              <a:spcBef>
                <a:spcPts val="0"/>
              </a:spcBef>
              <a:buChar char="○"/>
            </a:pPr>
            <a:r>
              <a:rPr lang="en"/>
              <a:t>“Climate change”</a:t>
            </a:r>
          </a:p>
          <a:p>
            <a:pPr marL="457200" lvl="0" indent="-228600" rtl="0">
              <a:spcBef>
                <a:spcPts val="0"/>
              </a:spcBef>
              <a:buChar char="●"/>
            </a:pPr>
            <a:r>
              <a:rPr lang="en"/>
              <a:t>Natural language</a:t>
            </a:r>
          </a:p>
          <a:p>
            <a:pPr marL="914400" lvl="1" indent="-228600">
              <a:spcBef>
                <a:spcPts val="0"/>
              </a:spcBef>
              <a:buChar char="○"/>
            </a:pPr>
            <a:r>
              <a:rPr lang="en"/>
              <a:t>“Is there life on Mars?”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Subject Search</a:t>
            </a:r>
          </a:p>
        </p:txBody>
      </p:sp>
      <p:sp>
        <p:nvSpPr>
          <p:cNvPr id="131" name="Shape 131"/>
          <p:cNvSpPr txBox="1">
            <a:spLocks noGrp="1"/>
          </p:cNvSpPr>
          <p:nvPr>
            <p:ph type="body" idx="1"/>
          </p:nvPr>
        </p:nvSpPr>
        <p:spPr>
          <a:xfrm>
            <a:off x="311700" y="2562675"/>
            <a:ext cx="8520600" cy="2006100"/>
          </a:xfrm>
          <a:prstGeom prst="rect">
            <a:avLst/>
          </a:prstGeom>
        </p:spPr>
        <p:txBody>
          <a:bodyPr lIns="91425" tIns="91425" rIns="91425" bIns="91425" anchor="t" anchorCtr="0">
            <a:noAutofit/>
          </a:bodyPr>
          <a:lstStyle/>
          <a:p>
            <a:pPr lvl="0">
              <a:spcBef>
                <a:spcPts val="0"/>
              </a:spcBef>
              <a:buNone/>
            </a:pPr>
            <a:r>
              <a:rPr lang="en"/>
              <a:t>Use Subject search when you have a specific search topic</a:t>
            </a:r>
          </a:p>
          <a:p>
            <a:pPr lvl="0">
              <a:spcBef>
                <a:spcPts val="0"/>
              </a:spcBef>
              <a:buNone/>
            </a:pPr>
            <a:endParaRPr/>
          </a:p>
        </p:txBody>
      </p:sp>
      <p:pic>
        <p:nvPicPr>
          <p:cNvPr id="132" name="Shape 132"/>
          <p:cNvPicPr preferRelativeResize="0"/>
          <p:nvPr/>
        </p:nvPicPr>
        <p:blipFill>
          <a:blip r:embed="rId3">
            <a:alphaModFix/>
          </a:blip>
          <a:stretch>
            <a:fillRect/>
          </a:stretch>
        </p:blipFill>
        <p:spPr>
          <a:xfrm>
            <a:off x="44700" y="1239733"/>
            <a:ext cx="9143998" cy="1100933"/>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Browse Subjects--Visual Search</a:t>
            </a:r>
          </a:p>
        </p:txBody>
      </p:sp>
      <p:sp>
        <p:nvSpPr>
          <p:cNvPr id="138" name="Shape 13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39" name="Shape 139"/>
          <p:cNvPicPr preferRelativeResize="0"/>
          <p:nvPr/>
        </p:nvPicPr>
        <p:blipFill>
          <a:blip r:embed="rId3">
            <a:alphaModFix/>
          </a:blip>
          <a:stretch>
            <a:fillRect/>
          </a:stretch>
        </p:blipFill>
        <p:spPr>
          <a:xfrm>
            <a:off x="0" y="1219840"/>
            <a:ext cx="9143998" cy="2703818"/>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Sort By Options</a:t>
            </a:r>
          </a:p>
        </p:txBody>
      </p:sp>
      <p:sp>
        <p:nvSpPr>
          <p:cNvPr id="145" name="Shape 145"/>
          <p:cNvSpPr txBox="1">
            <a:spLocks noGrp="1"/>
          </p:cNvSpPr>
          <p:nvPr>
            <p:ph type="body" idx="1"/>
          </p:nvPr>
        </p:nvSpPr>
        <p:spPr>
          <a:xfrm>
            <a:off x="311700" y="1152475"/>
            <a:ext cx="4816800" cy="3416400"/>
          </a:xfrm>
          <a:prstGeom prst="rect">
            <a:avLst/>
          </a:prstGeom>
        </p:spPr>
        <p:txBody>
          <a:bodyPr lIns="91425" tIns="91425" rIns="91425" bIns="91425" anchor="t" anchorCtr="0">
            <a:noAutofit/>
          </a:bodyPr>
          <a:lstStyle/>
          <a:p>
            <a:pPr marL="457200" lvl="0" indent="-228600" rtl="0">
              <a:spcBef>
                <a:spcPts val="0"/>
              </a:spcBef>
              <a:buChar char="●"/>
            </a:pPr>
            <a:r>
              <a:rPr lang="en"/>
              <a:t>Sort  by Date</a:t>
            </a:r>
          </a:p>
          <a:p>
            <a:pPr marL="457200" lvl="0" indent="-228600" rtl="0">
              <a:spcBef>
                <a:spcPts val="0"/>
              </a:spcBef>
              <a:buChar char="●"/>
            </a:pPr>
            <a:r>
              <a:rPr lang="en"/>
              <a:t>Sort by Relevance</a:t>
            </a:r>
          </a:p>
          <a:p>
            <a:pPr marL="457200" lvl="0" indent="-228600" rtl="0">
              <a:spcBef>
                <a:spcPts val="0"/>
              </a:spcBef>
              <a:buChar char="●"/>
            </a:pPr>
            <a:r>
              <a:rPr lang="en"/>
              <a:t>Sort by Lexile (high to low)</a:t>
            </a:r>
          </a:p>
          <a:p>
            <a:pPr marL="457200" lvl="0" indent="-228600">
              <a:spcBef>
                <a:spcPts val="0"/>
              </a:spcBef>
              <a:buChar char="●"/>
            </a:pPr>
            <a:r>
              <a:rPr lang="en"/>
              <a:t>Sort by Lexile (low to high)</a:t>
            </a:r>
          </a:p>
        </p:txBody>
      </p:sp>
      <p:pic>
        <p:nvPicPr>
          <p:cNvPr id="146" name="Shape 146"/>
          <p:cNvPicPr preferRelativeResize="0"/>
          <p:nvPr/>
        </p:nvPicPr>
        <p:blipFill rotWithShape="1">
          <a:blip r:embed="rId3">
            <a:alphaModFix/>
          </a:blip>
          <a:srcRect l="61297" t="11105" b="37623"/>
          <a:stretch/>
        </p:blipFill>
        <p:spPr>
          <a:xfrm>
            <a:off x="5293300" y="1542112"/>
            <a:ext cx="3539001" cy="263712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Advanced Search</a:t>
            </a:r>
          </a:p>
        </p:txBody>
      </p:sp>
      <p:pic>
        <p:nvPicPr>
          <p:cNvPr id="153" name="Shape 153"/>
          <p:cNvPicPr preferRelativeResize="0"/>
          <p:nvPr/>
        </p:nvPicPr>
        <p:blipFill>
          <a:blip r:embed="rId3">
            <a:alphaModFix/>
          </a:blip>
          <a:stretch>
            <a:fillRect/>
          </a:stretch>
        </p:blipFill>
        <p:spPr>
          <a:xfrm>
            <a:off x="0" y="1489748"/>
            <a:ext cx="9143998" cy="3653753"/>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Let’s Search!</a:t>
            </a:r>
          </a:p>
        </p:txBody>
      </p:sp>
      <p:pic>
        <p:nvPicPr>
          <p:cNvPr id="160" name="Shape 160"/>
          <p:cNvPicPr preferRelativeResize="0"/>
          <p:nvPr/>
        </p:nvPicPr>
        <p:blipFill>
          <a:blip r:embed="rId3">
            <a:alphaModFix/>
          </a:blip>
          <a:stretch>
            <a:fillRect/>
          </a:stretch>
        </p:blipFill>
        <p:spPr>
          <a:xfrm>
            <a:off x="595474" y="960226"/>
            <a:ext cx="8057251" cy="38009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t>Search Results-Left Side</a:t>
            </a:r>
            <a:endParaRPr dirty="0"/>
          </a:p>
        </p:txBody>
      </p:sp>
      <p:pic>
        <p:nvPicPr>
          <p:cNvPr id="2" name="Picture 1"/>
          <p:cNvPicPr>
            <a:picLocks noChangeAspect="1"/>
          </p:cNvPicPr>
          <p:nvPr/>
        </p:nvPicPr>
        <p:blipFill>
          <a:blip r:embed="rId3"/>
          <a:stretch>
            <a:fillRect/>
          </a:stretch>
        </p:blipFill>
        <p:spPr>
          <a:xfrm>
            <a:off x="2610076" y="1017725"/>
            <a:ext cx="5259161" cy="3824844"/>
          </a:xfrm>
          <a:prstGeom prst="rect">
            <a:avLst/>
          </a:prstGeom>
        </p:spPr>
      </p:pic>
      <p:sp>
        <p:nvSpPr>
          <p:cNvPr id="166" name="Shape 166"/>
          <p:cNvSpPr txBox="1">
            <a:spLocks noGrp="1"/>
          </p:cNvSpPr>
          <p:nvPr>
            <p:ph type="body" idx="1"/>
          </p:nvPr>
        </p:nvSpPr>
        <p:spPr>
          <a:xfrm>
            <a:off x="311700" y="1152475"/>
            <a:ext cx="1821900" cy="3416400"/>
          </a:xfrm>
          <a:prstGeom prst="rect">
            <a:avLst/>
          </a:prstGeom>
        </p:spPr>
        <p:txBody>
          <a:bodyPr lIns="91425" tIns="91425" rIns="91425" bIns="91425" anchor="t" anchorCtr="0">
            <a:noAutofit/>
          </a:bodyPr>
          <a:lstStyle/>
          <a:p>
            <a:pPr marL="285750" lvl="0" indent="-285750">
              <a:spcBef>
                <a:spcPts val="0"/>
              </a:spcBef>
              <a:buFont typeface="Arial" panose="020B0604020202020204" pitchFamily="34" charset="0"/>
              <a:buChar char="•"/>
            </a:pPr>
            <a:r>
              <a:rPr lang="en-US" dirty="0" smtClean="0"/>
              <a:t>Sort By</a:t>
            </a:r>
          </a:p>
          <a:p>
            <a:pPr marL="285750" lvl="0" indent="-285750">
              <a:spcBef>
                <a:spcPts val="0"/>
              </a:spcBef>
              <a:buFont typeface="Arial" panose="020B0604020202020204" pitchFamily="34" charset="0"/>
              <a:buChar char="•"/>
            </a:pPr>
            <a:r>
              <a:rPr lang="en-US" dirty="0" smtClean="0"/>
              <a:t>Source Type</a:t>
            </a:r>
          </a:p>
          <a:p>
            <a:pPr marL="285750" lvl="0" indent="-285750">
              <a:spcBef>
                <a:spcPts val="0"/>
              </a:spcBef>
              <a:buFont typeface="Arial" panose="020B0604020202020204" pitchFamily="34" charset="0"/>
              <a:buChar char="•"/>
            </a:pPr>
            <a:r>
              <a:rPr lang="en-US" dirty="0" smtClean="0"/>
              <a:t>Grade Level</a:t>
            </a:r>
          </a:p>
          <a:p>
            <a:pPr marL="285750" lvl="0" indent="-285750">
              <a:spcBef>
                <a:spcPts val="0"/>
              </a:spcBef>
              <a:buFont typeface="Arial" panose="020B0604020202020204" pitchFamily="34" charset="0"/>
              <a:buChar char="•"/>
            </a:pPr>
            <a:r>
              <a:rPr lang="en-US" dirty="0" smtClean="0"/>
              <a:t>Available Format</a:t>
            </a:r>
            <a:endParaRPr dirty="0"/>
          </a:p>
        </p:txBody>
      </p:sp>
      <p:sp>
        <p:nvSpPr>
          <p:cNvPr id="3" name="Left Arrow 2"/>
          <p:cNvSpPr/>
          <p:nvPr/>
        </p:nvSpPr>
        <p:spPr>
          <a:xfrm>
            <a:off x="4158343" y="2365829"/>
            <a:ext cx="3710894" cy="1473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Results—Results List</a:t>
            </a:r>
            <a:endParaRPr lang="en-US" dirty="0"/>
          </a:p>
        </p:txBody>
      </p:sp>
      <p:sp>
        <p:nvSpPr>
          <p:cNvPr id="3" name="Text Placeholder 2"/>
          <p:cNvSpPr>
            <a:spLocks noGrp="1"/>
          </p:cNvSpPr>
          <p:nvPr>
            <p:ph type="body" idx="1"/>
          </p:nvPr>
        </p:nvSpPr>
        <p:spPr>
          <a:xfrm>
            <a:off x="311700" y="1152475"/>
            <a:ext cx="2939500" cy="3416400"/>
          </a:xfrm>
        </p:spPr>
        <p:txBody>
          <a:bodyPr/>
          <a:lstStyle/>
          <a:p>
            <a:r>
              <a:rPr lang="en-US" dirty="0" smtClean="0"/>
              <a:t>Source type</a:t>
            </a:r>
          </a:p>
          <a:p>
            <a:r>
              <a:rPr lang="en-US" dirty="0" smtClean="0"/>
              <a:t>Lexile</a:t>
            </a:r>
          </a:p>
          <a:p>
            <a:r>
              <a:rPr lang="en-US" dirty="0" smtClean="0"/>
              <a:t>Grade Levels</a:t>
            </a:r>
          </a:p>
          <a:p>
            <a:r>
              <a:rPr lang="en-US" dirty="0" smtClean="0"/>
              <a:t>Source Information</a:t>
            </a:r>
          </a:p>
        </p:txBody>
      </p:sp>
      <p:pic>
        <p:nvPicPr>
          <p:cNvPr id="4" name="Picture 3"/>
          <p:cNvPicPr>
            <a:picLocks noChangeAspect="1"/>
          </p:cNvPicPr>
          <p:nvPr/>
        </p:nvPicPr>
        <p:blipFill>
          <a:blip r:embed="rId2"/>
          <a:stretch>
            <a:fillRect/>
          </a:stretch>
        </p:blipFill>
        <p:spPr>
          <a:xfrm>
            <a:off x="3698647" y="1017725"/>
            <a:ext cx="5259161" cy="3824844"/>
          </a:xfrm>
          <a:prstGeom prst="rect">
            <a:avLst/>
          </a:prstGeom>
        </p:spPr>
      </p:pic>
      <p:sp>
        <p:nvSpPr>
          <p:cNvPr id="5" name="Right Arrow 4"/>
          <p:cNvSpPr/>
          <p:nvPr/>
        </p:nvSpPr>
        <p:spPr>
          <a:xfrm>
            <a:off x="3969657" y="2721429"/>
            <a:ext cx="1531257" cy="8200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638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251475"/>
            <a:ext cx="8520600" cy="572700"/>
          </a:xfrm>
          <a:prstGeom prst="rect">
            <a:avLst/>
          </a:prstGeom>
        </p:spPr>
        <p:txBody>
          <a:bodyPr lIns="91425" tIns="91425" rIns="91425" bIns="91425" anchor="t" anchorCtr="0">
            <a:noAutofit/>
          </a:bodyPr>
          <a:lstStyle/>
          <a:p>
            <a:pPr lvl="0">
              <a:spcBef>
                <a:spcPts val="0"/>
              </a:spcBef>
              <a:buNone/>
            </a:pPr>
            <a:r>
              <a:rPr lang="en" dirty="0"/>
              <a:t>Full </a:t>
            </a:r>
            <a:r>
              <a:rPr lang="en" dirty="0" smtClean="0"/>
              <a:t>Text </a:t>
            </a:r>
            <a:r>
              <a:rPr lang="en" dirty="0"/>
              <a:t>P</a:t>
            </a:r>
            <a:r>
              <a:rPr lang="en" dirty="0" smtClean="0"/>
              <a:t>review</a:t>
            </a:r>
            <a:endParaRPr lang="en" dirty="0"/>
          </a:p>
        </p:txBody>
      </p:sp>
      <p:cxnSp>
        <p:nvCxnSpPr>
          <p:cNvPr id="182" name="Shape 182"/>
          <p:cNvCxnSpPr/>
          <p:nvPr/>
        </p:nvCxnSpPr>
        <p:spPr>
          <a:xfrm>
            <a:off x="2065500" y="2150550"/>
            <a:ext cx="648000" cy="0"/>
          </a:xfrm>
          <a:prstGeom prst="straightConnector1">
            <a:avLst/>
          </a:prstGeom>
          <a:noFill/>
          <a:ln w="9525" cap="flat" cmpd="sng">
            <a:solidFill>
              <a:schemeClr val="dk2"/>
            </a:solidFill>
            <a:prstDash val="solid"/>
            <a:round/>
            <a:headEnd type="none" w="lg" len="lg"/>
            <a:tailEnd type="triangle" w="lg" len="lg"/>
          </a:ln>
        </p:spPr>
      </p:cxnSp>
      <p:cxnSp>
        <p:nvCxnSpPr>
          <p:cNvPr id="183" name="Shape 183"/>
          <p:cNvCxnSpPr/>
          <p:nvPr/>
        </p:nvCxnSpPr>
        <p:spPr>
          <a:xfrm>
            <a:off x="2197125" y="2747925"/>
            <a:ext cx="546600" cy="0"/>
          </a:xfrm>
          <a:prstGeom prst="straightConnector1">
            <a:avLst/>
          </a:prstGeom>
          <a:noFill/>
          <a:ln w="9525" cap="flat" cmpd="sng">
            <a:solidFill>
              <a:schemeClr val="dk2"/>
            </a:solidFill>
            <a:prstDash val="solid"/>
            <a:round/>
            <a:headEnd type="none" w="lg" len="lg"/>
            <a:tailEnd type="triangle" w="lg" len="lg"/>
          </a:ln>
        </p:spPr>
      </p:cxnSp>
      <p:pic>
        <p:nvPicPr>
          <p:cNvPr id="2" name="Picture 1"/>
          <p:cNvPicPr>
            <a:picLocks noChangeAspect="1"/>
          </p:cNvPicPr>
          <p:nvPr/>
        </p:nvPicPr>
        <p:blipFill>
          <a:blip r:embed="rId3"/>
          <a:stretch>
            <a:fillRect/>
          </a:stretch>
        </p:blipFill>
        <p:spPr>
          <a:xfrm>
            <a:off x="1492186" y="789313"/>
            <a:ext cx="6428077" cy="435418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Learning Goals</a:t>
            </a:r>
          </a:p>
        </p:txBody>
      </p:sp>
      <p:sp>
        <p:nvSpPr>
          <p:cNvPr id="61" name="Shape 6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Clr>
                <a:schemeClr val="dk1"/>
              </a:buClr>
              <a:buSzPct val="61111"/>
              <a:buFont typeface="Arial"/>
              <a:buNone/>
            </a:pPr>
            <a:r>
              <a:rPr lang="en" dirty="0"/>
              <a:t>At the end of this session you will be able </a:t>
            </a:r>
            <a:r>
              <a:rPr lang="en" dirty="0" smtClean="0"/>
              <a:t>to</a:t>
            </a:r>
          </a:p>
          <a:p>
            <a:pPr marL="285750" lvl="0" indent="-285750">
              <a:spcBef>
                <a:spcPts val="0"/>
              </a:spcBef>
              <a:buClr>
                <a:schemeClr val="dk1"/>
              </a:buClr>
              <a:buSzPct val="80000"/>
              <a:buFont typeface="Wingdings" panose="05000000000000000000" pitchFamily="2" charset="2"/>
              <a:buChar char="q"/>
            </a:pPr>
            <a:r>
              <a:rPr lang="en" dirty="0" smtClean="0"/>
              <a:t>Navigate SIRS Discoverer and utilize available tools</a:t>
            </a:r>
          </a:p>
          <a:p>
            <a:pPr marL="285750" lvl="0" indent="-285750">
              <a:spcBef>
                <a:spcPts val="0"/>
              </a:spcBef>
              <a:buClr>
                <a:schemeClr val="dk1"/>
              </a:buClr>
              <a:buSzPct val="80000"/>
              <a:buFont typeface="Wingdings" panose="05000000000000000000" pitchFamily="2" charset="2"/>
              <a:buChar char="q"/>
            </a:pPr>
            <a:r>
              <a:rPr lang="en" dirty="0" smtClean="0"/>
              <a:t>Navigate EBSCO Explora databases and use available tools</a:t>
            </a:r>
          </a:p>
          <a:p>
            <a:pPr marL="742950" lvl="2" indent="-58738">
              <a:spcAft>
                <a:spcPts val="0"/>
              </a:spcAft>
              <a:buClr>
                <a:schemeClr val="dk1"/>
              </a:buClr>
              <a:buSzPct val="80000"/>
              <a:buFont typeface="Wingdings" panose="05000000000000000000" pitchFamily="2" charset="2"/>
              <a:buChar char="q"/>
            </a:pPr>
            <a:r>
              <a:rPr lang="en" dirty="0" smtClean="0"/>
              <a:t> Elementary Student Search</a:t>
            </a:r>
          </a:p>
          <a:p>
            <a:pPr marL="742950" lvl="2" indent="-58738">
              <a:spcAft>
                <a:spcPts val="0"/>
              </a:spcAft>
              <a:buClr>
                <a:schemeClr val="dk1"/>
              </a:buClr>
              <a:buSzPct val="80000"/>
              <a:buFont typeface="Wingdings" panose="05000000000000000000" pitchFamily="2" charset="2"/>
              <a:buChar char="q"/>
            </a:pPr>
            <a:r>
              <a:rPr lang="en" dirty="0"/>
              <a:t> </a:t>
            </a:r>
            <a:r>
              <a:rPr lang="en" dirty="0" smtClean="0"/>
              <a:t>Middle School Student Search</a:t>
            </a:r>
          </a:p>
          <a:p>
            <a:pPr marL="742950" lvl="2" indent="-58738">
              <a:spcAft>
                <a:spcPts val="0"/>
              </a:spcAft>
              <a:buClr>
                <a:schemeClr val="dk1"/>
              </a:buClr>
              <a:buSzPct val="80000"/>
              <a:buFont typeface="Wingdings" panose="05000000000000000000" pitchFamily="2" charset="2"/>
              <a:buChar char="q"/>
            </a:pPr>
            <a:r>
              <a:rPr lang="en" dirty="0"/>
              <a:t> </a:t>
            </a:r>
            <a:r>
              <a:rPr lang="en" dirty="0" smtClean="0"/>
              <a:t>High School Student Search</a:t>
            </a:r>
          </a:p>
          <a:p>
            <a:pPr marL="742950" lvl="2" indent="-58738">
              <a:spcAft>
                <a:spcPts val="0"/>
              </a:spcAft>
              <a:buClr>
                <a:schemeClr val="dk1"/>
              </a:buClr>
              <a:buSzPct val="80000"/>
              <a:buFont typeface="Wingdings" panose="05000000000000000000" pitchFamily="2" charset="2"/>
              <a:buChar char="q"/>
            </a:pPr>
            <a:r>
              <a:rPr lang="en" dirty="0"/>
              <a:t> </a:t>
            </a:r>
            <a:r>
              <a:rPr lang="en" dirty="0" smtClean="0"/>
              <a:t>Explora Educator’s Edition</a:t>
            </a:r>
          </a:p>
          <a:p>
            <a:pPr marL="742950" lvl="2" indent="-58738">
              <a:spcAft>
                <a:spcPts val="0"/>
              </a:spcAft>
              <a:buClr>
                <a:schemeClr val="dk1"/>
              </a:buClr>
              <a:buSzPct val="80000"/>
              <a:buFont typeface="Wingdings" panose="05000000000000000000" pitchFamily="2" charset="2"/>
              <a:buChar char="q"/>
            </a:pPr>
            <a:r>
              <a:rPr lang="en" dirty="0" smtClean="0"/>
              <a:t> Public Libraries</a:t>
            </a:r>
          </a:p>
          <a:p>
            <a:pPr marL="742950" lvl="2" indent="-58738">
              <a:spcAft>
                <a:spcPts val="0"/>
              </a:spcAft>
              <a:buClr>
                <a:schemeClr val="dk1"/>
              </a:buClr>
              <a:buSzPct val="80000"/>
              <a:buFont typeface="Wingdings" panose="05000000000000000000" pitchFamily="2" charset="2"/>
              <a:buChar char="q"/>
            </a:pPr>
            <a:endParaRPr lang="en" dirty="0" smtClean="0"/>
          </a:p>
          <a:p>
            <a:pPr marL="285750" lvl="4" indent="-285750">
              <a:buClr>
                <a:schemeClr val="dk1"/>
              </a:buClr>
              <a:buSzPct val="80000"/>
              <a:buFont typeface="Wingdings" panose="05000000000000000000" pitchFamily="2" charset="2"/>
              <a:buChar char="q"/>
            </a:pPr>
            <a:r>
              <a:rPr lang="en" sz="1800" dirty="0" smtClean="0"/>
              <a:t>Locate lesson plans and activities to use in the library and classroom</a:t>
            </a:r>
          </a:p>
          <a:p>
            <a:pPr marL="285750" lvl="0" indent="-285750">
              <a:spcBef>
                <a:spcPts val="0"/>
              </a:spcBef>
              <a:buClr>
                <a:schemeClr val="dk1"/>
              </a:buClr>
              <a:buSzPct val="61111"/>
              <a:buFont typeface="Arial" panose="020B0604020202020204" pitchFamily="34" charset="0"/>
              <a:buChar char="•"/>
            </a:pPr>
            <a:endParaRPr lang="en" dirty="0"/>
          </a:p>
          <a:p>
            <a:pPr lvl="0">
              <a:spcBef>
                <a:spcPts val="0"/>
              </a:spcBef>
              <a:buNone/>
            </a:pP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232400"/>
            <a:ext cx="8520600" cy="572700"/>
          </a:xfrm>
          <a:prstGeom prst="rect">
            <a:avLst/>
          </a:prstGeom>
        </p:spPr>
        <p:txBody>
          <a:bodyPr lIns="91425" tIns="91425" rIns="91425" bIns="91425" anchor="t" anchorCtr="0">
            <a:noAutofit/>
          </a:bodyPr>
          <a:lstStyle/>
          <a:p>
            <a:pPr lvl="0">
              <a:spcBef>
                <a:spcPts val="0"/>
              </a:spcBef>
              <a:buNone/>
            </a:pPr>
            <a:r>
              <a:rPr lang="en"/>
              <a:t>MLA and APA Citations</a:t>
            </a:r>
          </a:p>
        </p:txBody>
      </p:sp>
      <p:sp>
        <p:nvSpPr>
          <p:cNvPr id="189" name="Shape 18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2" name="Picture 1"/>
          <p:cNvPicPr>
            <a:picLocks noChangeAspect="1"/>
          </p:cNvPicPr>
          <p:nvPr/>
        </p:nvPicPr>
        <p:blipFill>
          <a:blip r:embed="rId3"/>
          <a:stretch>
            <a:fillRect/>
          </a:stretch>
        </p:blipFill>
        <p:spPr>
          <a:xfrm>
            <a:off x="311700" y="987475"/>
            <a:ext cx="8829675" cy="3581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a:t>
            </a:r>
            <a:endParaRPr lang="en-US" dirty="0"/>
          </a:p>
        </p:txBody>
      </p:sp>
      <p:sp>
        <p:nvSpPr>
          <p:cNvPr id="3" name="Text Placeholder 2"/>
          <p:cNvSpPr>
            <a:spLocks noGrp="1"/>
          </p:cNvSpPr>
          <p:nvPr>
            <p:ph type="body" idx="1"/>
          </p:nvPr>
        </p:nvSpPr>
        <p:spPr/>
        <p:txBody>
          <a:bodyPr/>
          <a:lstStyle/>
          <a:p>
            <a:pPr>
              <a:spcAft>
                <a:spcPts val="600"/>
              </a:spcAft>
            </a:pPr>
            <a:r>
              <a:rPr lang="en-US" dirty="0"/>
              <a:t> </a:t>
            </a:r>
            <a:r>
              <a:rPr lang="en-US" dirty="0" smtClean="0"/>
              <a:t>Click on an image thumbnail to see all images associated with an article</a:t>
            </a:r>
          </a:p>
          <a:p>
            <a:pPr>
              <a:spcAft>
                <a:spcPts val="600"/>
              </a:spcAft>
            </a:pPr>
            <a:r>
              <a:rPr lang="en-US" dirty="0" smtClean="0"/>
              <a:t> Each image contains a link to the associated article</a:t>
            </a:r>
          </a:p>
          <a:p>
            <a:pPr>
              <a:spcAft>
                <a:spcPts val="600"/>
              </a:spcAft>
            </a:pPr>
            <a:r>
              <a:rPr lang="en-US" dirty="0" smtClean="0"/>
              <a:t> Images can be downloaded or printed</a:t>
            </a:r>
          </a:p>
          <a:p>
            <a:pPr>
              <a:spcAft>
                <a:spcPts val="600"/>
              </a:spcAft>
            </a:pPr>
            <a:r>
              <a:rPr lang="en-US" dirty="0" smtClean="0"/>
              <a:t> Titles and captions of images are included</a:t>
            </a:r>
            <a:endParaRPr lang="en-US" dirty="0"/>
          </a:p>
        </p:txBody>
      </p:sp>
      <p:pic>
        <p:nvPicPr>
          <p:cNvPr id="4" name="Picture 3"/>
          <p:cNvPicPr>
            <a:picLocks noChangeAspect="1"/>
          </p:cNvPicPr>
          <p:nvPr/>
        </p:nvPicPr>
        <p:blipFill>
          <a:blip r:embed="rId2"/>
          <a:stretch>
            <a:fillRect/>
          </a:stretch>
        </p:blipFill>
        <p:spPr>
          <a:xfrm>
            <a:off x="5084689" y="2299153"/>
            <a:ext cx="3747611" cy="2592161"/>
          </a:xfrm>
          <a:prstGeom prst="rect">
            <a:avLst/>
          </a:prstGeom>
        </p:spPr>
      </p:pic>
      <p:pic>
        <p:nvPicPr>
          <p:cNvPr id="5" name="Picture 4"/>
          <p:cNvPicPr>
            <a:picLocks noChangeAspect="1"/>
          </p:cNvPicPr>
          <p:nvPr/>
        </p:nvPicPr>
        <p:blipFill>
          <a:blip r:embed="rId3"/>
          <a:stretch>
            <a:fillRect/>
          </a:stretch>
        </p:blipFill>
        <p:spPr>
          <a:xfrm>
            <a:off x="159656" y="2761149"/>
            <a:ext cx="4872037" cy="2284978"/>
          </a:xfrm>
          <a:prstGeom prst="rect">
            <a:avLst/>
          </a:prstGeom>
        </p:spPr>
      </p:pic>
    </p:spTree>
    <p:extLst>
      <p:ext uri="{BB962C8B-B14F-4D97-AF65-F5344CB8AC3E}">
        <p14:creationId xmlns:p14="http://schemas.microsoft.com/office/powerpoint/2010/main" val="2664384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267050" y="340800"/>
            <a:ext cx="8520600" cy="572700"/>
          </a:xfrm>
          <a:prstGeom prst="rect">
            <a:avLst/>
          </a:prstGeom>
        </p:spPr>
        <p:txBody>
          <a:bodyPr lIns="91425" tIns="91425" rIns="91425" bIns="91425" anchor="t" anchorCtr="0">
            <a:noAutofit/>
          </a:bodyPr>
          <a:lstStyle/>
          <a:p>
            <a:pPr lvl="0">
              <a:spcBef>
                <a:spcPts val="0"/>
              </a:spcBef>
              <a:buNone/>
            </a:pPr>
            <a:r>
              <a:rPr lang="en"/>
              <a:t>Translation</a:t>
            </a:r>
          </a:p>
        </p:txBody>
      </p:sp>
      <p:sp>
        <p:nvSpPr>
          <p:cNvPr id="196" name="Shape 196"/>
          <p:cNvSpPr txBox="1">
            <a:spLocks noGrp="1"/>
          </p:cNvSpPr>
          <p:nvPr>
            <p:ph type="body" idx="1"/>
          </p:nvPr>
        </p:nvSpPr>
        <p:spPr>
          <a:xfrm>
            <a:off x="311700" y="1152475"/>
            <a:ext cx="2714529" cy="3416400"/>
          </a:xfrm>
          <a:prstGeom prst="rect">
            <a:avLst/>
          </a:prstGeom>
        </p:spPr>
        <p:txBody>
          <a:bodyPr lIns="91425" tIns="91425" rIns="91425" bIns="91425" anchor="t" anchorCtr="0">
            <a:noAutofit/>
          </a:bodyPr>
          <a:lstStyle/>
          <a:p>
            <a:pPr marL="285750" lvl="0" indent="-285750">
              <a:spcBef>
                <a:spcPts val="0"/>
              </a:spcBef>
              <a:spcAft>
                <a:spcPts val="0"/>
              </a:spcAft>
              <a:buFont typeface="Arial" panose="020B0604020202020204" pitchFamily="34" charset="0"/>
              <a:buChar char="•"/>
            </a:pPr>
            <a:r>
              <a:rPr lang="en-US" sz="1400" dirty="0" smtClean="0"/>
              <a:t>Chinese (Simplified and Traditional)</a:t>
            </a:r>
          </a:p>
          <a:p>
            <a:pPr marL="285750" lvl="0" indent="-285750">
              <a:spcBef>
                <a:spcPts val="0"/>
              </a:spcBef>
              <a:spcAft>
                <a:spcPts val="0"/>
              </a:spcAft>
              <a:buFont typeface="Arial" panose="020B0604020202020204" pitchFamily="34" charset="0"/>
              <a:buChar char="•"/>
            </a:pPr>
            <a:r>
              <a:rPr lang="en-US" sz="1400" dirty="0" smtClean="0"/>
              <a:t>French</a:t>
            </a:r>
          </a:p>
          <a:p>
            <a:pPr marL="285750" lvl="0" indent="-285750">
              <a:spcBef>
                <a:spcPts val="0"/>
              </a:spcBef>
              <a:spcAft>
                <a:spcPts val="0"/>
              </a:spcAft>
              <a:buFont typeface="Arial" panose="020B0604020202020204" pitchFamily="34" charset="0"/>
              <a:buChar char="•"/>
            </a:pPr>
            <a:r>
              <a:rPr lang="en-US" sz="1400" dirty="0" smtClean="0"/>
              <a:t>German</a:t>
            </a:r>
          </a:p>
          <a:p>
            <a:pPr marL="285750" lvl="0" indent="-285750">
              <a:spcBef>
                <a:spcPts val="0"/>
              </a:spcBef>
              <a:spcAft>
                <a:spcPts val="0"/>
              </a:spcAft>
              <a:buFont typeface="Arial" panose="020B0604020202020204" pitchFamily="34" charset="0"/>
              <a:buChar char="•"/>
            </a:pPr>
            <a:r>
              <a:rPr lang="en-US" sz="1400" dirty="0" smtClean="0"/>
              <a:t>Italian</a:t>
            </a:r>
          </a:p>
          <a:p>
            <a:pPr marL="285750" lvl="0" indent="-285750">
              <a:spcBef>
                <a:spcPts val="0"/>
              </a:spcBef>
              <a:spcAft>
                <a:spcPts val="0"/>
              </a:spcAft>
              <a:buFont typeface="Arial" panose="020B0604020202020204" pitchFamily="34" charset="0"/>
              <a:buChar char="•"/>
            </a:pPr>
            <a:r>
              <a:rPr lang="en-US" sz="1400" dirty="0" smtClean="0"/>
              <a:t>Japanese</a:t>
            </a:r>
          </a:p>
          <a:p>
            <a:pPr marL="285750" lvl="0" indent="-285750">
              <a:spcBef>
                <a:spcPts val="0"/>
              </a:spcBef>
              <a:spcAft>
                <a:spcPts val="0"/>
              </a:spcAft>
              <a:buFont typeface="Arial" panose="020B0604020202020204" pitchFamily="34" charset="0"/>
              <a:buChar char="•"/>
            </a:pPr>
            <a:r>
              <a:rPr lang="en-US" sz="1400" dirty="0" smtClean="0"/>
              <a:t>Korean</a:t>
            </a:r>
          </a:p>
          <a:p>
            <a:pPr marL="285750" lvl="0" indent="-285750">
              <a:spcBef>
                <a:spcPts val="0"/>
              </a:spcBef>
              <a:spcAft>
                <a:spcPts val="0"/>
              </a:spcAft>
              <a:buFont typeface="Arial" panose="020B0604020202020204" pitchFamily="34" charset="0"/>
              <a:buChar char="•"/>
            </a:pPr>
            <a:r>
              <a:rPr lang="en-US" sz="1400" dirty="0" smtClean="0"/>
              <a:t>Polish</a:t>
            </a:r>
          </a:p>
          <a:p>
            <a:pPr marL="285750" lvl="0" indent="-285750">
              <a:spcBef>
                <a:spcPts val="0"/>
              </a:spcBef>
              <a:spcAft>
                <a:spcPts val="0"/>
              </a:spcAft>
              <a:buFont typeface="Arial" panose="020B0604020202020204" pitchFamily="34" charset="0"/>
              <a:buChar char="•"/>
            </a:pPr>
            <a:r>
              <a:rPr lang="en-US" sz="1400" dirty="0" smtClean="0"/>
              <a:t>Portuguese</a:t>
            </a:r>
          </a:p>
          <a:p>
            <a:pPr marL="285750" lvl="0" indent="-285750">
              <a:spcBef>
                <a:spcPts val="0"/>
              </a:spcBef>
              <a:spcAft>
                <a:spcPts val="0"/>
              </a:spcAft>
              <a:buFont typeface="Arial" panose="020B0604020202020204" pitchFamily="34" charset="0"/>
              <a:buChar char="•"/>
            </a:pPr>
            <a:r>
              <a:rPr lang="en-US" sz="1400" dirty="0" smtClean="0"/>
              <a:t>Russian</a:t>
            </a:r>
          </a:p>
          <a:p>
            <a:pPr marL="285750" lvl="0" indent="-285750">
              <a:spcBef>
                <a:spcPts val="0"/>
              </a:spcBef>
              <a:spcAft>
                <a:spcPts val="0"/>
              </a:spcAft>
              <a:buFont typeface="Arial" panose="020B0604020202020204" pitchFamily="34" charset="0"/>
              <a:buChar char="•"/>
            </a:pPr>
            <a:r>
              <a:rPr lang="en-US" sz="1400" dirty="0" smtClean="0"/>
              <a:t>Spanish</a:t>
            </a:r>
          </a:p>
          <a:p>
            <a:pPr marL="285750" lvl="0" indent="-285750">
              <a:spcBef>
                <a:spcPts val="0"/>
              </a:spcBef>
              <a:spcAft>
                <a:spcPts val="0"/>
              </a:spcAft>
              <a:buFont typeface="Arial" panose="020B0604020202020204" pitchFamily="34" charset="0"/>
              <a:buChar char="•"/>
            </a:pPr>
            <a:r>
              <a:rPr lang="en-US" sz="1400" dirty="0" smtClean="0"/>
              <a:t>Turkish</a:t>
            </a:r>
          </a:p>
        </p:txBody>
      </p:sp>
      <p:pic>
        <p:nvPicPr>
          <p:cNvPr id="2" name="Picture 1"/>
          <p:cNvPicPr>
            <a:picLocks noChangeAspect="1"/>
          </p:cNvPicPr>
          <p:nvPr/>
        </p:nvPicPr>
        <p:blipFill>
          <a:blip r:embed="rId3"/>
          <a:stretch>
            <a:fillRect/>
          </a:stretch>
        </p:blipFill>
        <p:spPr>
          <a:xfrm>
            <a:off x="2236045" y="1519640"/>
            <a:ext cx="6613588" cy="348053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18114"/>
            <a:ext cx="8520600" cy="572700"/>
          </a:xfrm>
        </p:spPr>
        <p:txBody>
          <a:bodyPr/>
          <a:lstStyle/>
          <a:p>
            <a:r>
              <a:rPr lang="en-US" dirty="0" smtClean="0"/>
              <a:t>Text to Speech</a:t>
            </a:r>
            <a:endParaRPr lang="en-US" dirty="0"/>
          </a:p>
        </p:txBody>
      </p:sp>
      <p:pic>
        <p:nvPicPr>
          <p:cNvPr id="4" name="Picture 3"/>
          <p:cNvPicPr>
            <a:picLocks noChangeAspect="1"/>
          </p:cNvPicPr>
          <p:nvPr/>
        </p:nvPicPr>
        <p:blipFill>
          <a:blip r:embed="rId2"/>
          <a:stretch>
            <a:fillRect/>
          </a:stretch>
        </p:blipFill>
        <p:spPr>
          <a:xfrm>
            <a:off x="123371" y="1820209"/>
            <a:ext cx="8461829" cy="3033005"/>
          </a:xfrm>
          <a:prstGeom prst="rect">
            <a:avLst/>
          </a:prstGeom>
        </p:spPr>
      </p:pic>
      <p:sp>
        <p:nvSpPr>
          <p:cNvPr id="5" name="Oval 4"/>
          <p:cNvSpPr/>
          <p:nvPr/>
        </p:nvSpPr>
        <p:spPr>
          <a:xfrm>
            <a:off x="7511143" y="2162629"/>
            <a:ext cx="907143" cy="747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hape 211"/>
          <p:cNvPicPr preferRelativeResize="0"/>
          <p:nvPr/>
        </p:nvPicPr>
        <p:blipFill rotWithShape="1">
          <a:blip r:embed="rId3">
            <a:alphaModFix/>
          </a:blip>
          <a:srcRect t="12839" b="4480"/>
          <a:stretch/>
        </p:blipFill>
        <p:spPr>
          <a:xfrm>
            <a:off x="0" y="890814"/>
            <a:ext cx="9144000" cy="4252686"/>
          </a:xfrm>
          <a:prstGeom prst="rect">
            <a:avLst/>
          </a:prstGeom>
          <a:noFill/>
          <a:ln>
            <a:noFill/>
          </a:ln>
        </p:spPr>
      </p:pic>
    </p:spTree>
    <p:extLst>
      <p:ext uri="{BB962C8B-B14F-4D97-AF65-F5344CB8AC3E}">
        <p14:creationId xmlns:p14="http://schemas.microsoft.com/office/powerpoint/2010/main" val="1309346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Subjects</a:t>
            </a:r>
            <a:endParaRPr lang="en-US" dirty="0"/>
          </a:p>
        </p:txBody>
      </p:sp>
      <p:pic>
        <p:nvPicPr>
          <p:cNvPr id="4" name="Picture 3"/>
          <p:cNvPicPr>
            <a:picLocks noChangeAspect="1"/>
          </p:cNvPicPr>
          <p:nvPr/>
        </p:nvPicPr>
        <p:blipFill>
          <a:blip r:embed="rId2"/>
          <a:stretch>
            <a:fillRect/>
          </a:stretch>
        </p:blipFill>
        <p:spPr>
          <a:xfrm>
            <a:off x="130986" y="1337039"/>
            <a:ext cx="8701314" cy="2757035"/>
          </a:xfrm>
          <a:prstGeom prst="rect">
            <a:avLst/>
          </a:prstGeom>
        </p:spPr>
      </p:pic>
    </p:spTree>
    <p:extLst>
      <p:ext uri="{BB962C8B-B14F-4D97-AF65-F5344CB8AC3E}">
        <p14:creationId xmlns:p14="http://schemas.microsoft.com/office/powerpoint/2010/main" val="4163304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smtClean="0"/>
              <a:t>Subject Results—Arts Browse</a:t>
            </a:r>
            <a:endParaRPr lang="en" dirty="0"/>
          </a:p>
        </p:txBody>
      </p:sp>
      <p:pic>
        <p:nvPicPr>
          <p:cNvPr id="173" name="Shape 173"/>
          <p:cNvPicPr preferRelativeResize="0"/>
          <p:nvPr/>
        </p:nvPicPr>
        <p:blipFill rotWithShape="1">
          <a:blip r:embed="rId3">
            <a:alphaModFix/>
          </a:blip>
          <a:srcRect t="10470" r="1565" b="5226"/>
          <a:stretch/>
        </p:blipFill>
        <p:spPr>
          <a:xfrm>
            <a:off x="311700" y="1152475"/>
            <a:ext cx="8360049" cy="3889474"/>
          </a:xfrm>
          <a:prstGeom prst="rect">
            <a:avLst/>
          </a:prstGeom>
          <a:noFill/>
          <a:ln>
            <a:noFill/>
          </a:ln>
        </p:spPr>
      </p:pic>
      <p:cxnSp>
        <p:nvCxnSpPr>
          <p:cNvPr id="174" name="Shape 174"/>
          <p:cNvCxnSpPr/>
          <p:nvPr/>
        </p:nvCxnSpPr>
        <p:spPr>
          <a:xfrm>
            <a:off x="3999011" y="3705057"/>
            <a:ext cx="2095800" cy="0"/>
          </a:xfrm>
          <a:prstGeom prst="straightConnector1">
            <a:avLst/>
          </a:prstGeom>
          <a:noFill/>
          <a:ln w="15875" cap="flat" cmpd="sng">
            <a:solidFill>
              <a:srgbClr val="FF00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11700" y="169600"/>
            <a:ext cx="8520600" cy="572700"/>
          </a:xfrm>
          <a:prstGeom prst="rect">
            <a:avLst/>
          </a:prstGeom>
        </p:spPr>
        <p:txBody>
          <a:bodyPr lIns="91425" tIns="91425" rIns="91425" bIns="91425" anchor="t" anchorCtr="0">
            <a:noAutofit/>
          </a:bodyPr>
          <a:lstStyle/>
          <a:p>
            <a:pPr lvl="0">
              <a:spcBef>
                <a:spcPts val="0"/>
              </a:spcBef>
              <a:buNone/>
            </a:pPr>
            <a:r>
              <a:rPr lang="en" dirty="0" smtClean="0"/>
              <a:t>Article View--Related </a:t>
            </a:r>
            <a:r>
              <a:rPr lang="en" dirty="0"/>
              <a:t>Subjects</a:t>
            </a:r>
          </a:p>
        </p:txBody>
      </p:sp>
      <p:sp>
        <p:nvSpPr>
          <p:cNvPr id="203" name="Shape 20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204" name="Shape 204"/>
          <p:cNvPicPr preferRelativeResize="0"/>
          <p:nvPr/>
        </p:nvPicPr>
        <p:blipFill rotWithShape="1">
          <a:blip r:embed="rId3">
            <a:alphaModFix/>
          </a:blip>
          <a:srcRect t="13606" b="5066"/>
          <a:stretch/>
        </p:blipFill>
        <p:spPr>
          <a:xfrm>
            <a:off x="0" y="915550"/>
            <a:ext cx="9144000" cy="4183274"/>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230827"/>
            <a:ext cx="8520600" cy="572700"/>
          </a:xfrm>
          <a:prstGeom prst="rect">
            <a:avLst/>
          </a:prstGeom>
        </p:spPr>
        <p:txBody>
          <a:bodyPr lIns="91425" tIns="91425" rIns="91425" bIns="91425" anchor="t" anchorCtr="0">
            <a:noAutofit/>
          </a:bodyPr>
          <a:lstStyle/>
          <a:p>
            <a:pPr lvl="0">
              <a:spcBef>
                <a:spcPts val="0"/>
              </a:spcBef>
              <a:buNone/>
            </a:pPr>
            <a:r>
              <a:rPr lang="en-US" dirty="0" smtClean="0"/>
              <a:t>Explore Features</a:t>
            </a:r>
            <a:endParaRPr dirty="0"/>
          </a:p>
        </p:txBody>
      </p:sp>
      <p:pic>
        <p:nvPicPr>
          <p:cNvPr id="219" name="Shape 219"/>
          <p:cNvPicPr preferRelativeResize="0"/>
          <p:nvPr/>
        </p:nvPicPr>
        <p:blipFill rotWithShape="1">
          <a:blip r:embed="rId3">
            <a:alphaModFix/>
          </a:blip>
          <a:srcRect l="15079" t="24586" r="39842" b="35767"/>
          <a:stretch/>
        </p:blipFill>
        <p:spPr>
          <a:xfrm>
            <a:off x="311700" y="1030514"/>
            <a:ext cx="8157029" cy="3265714"/>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t>Animal Facts</a:t>
            </a:r>
            <a:endParaRPr dirty="0"/>
          </a:p>
        </p:txBody>
      </p:sp>
      <p:pic>
        <p:nvPicPr>
          <p:cNvPr id="227" name="Shape 227"/>
          <p:cNvPicPr preferRelativeResize="0"/>
          <p:nvPr/>
        </p:nvPicPr>
        <p:blipFill rotWithShape="1">
          <a:blip r:embed="rId3">
            <a:alphaModFix/>
          </a:blip>
          <a:srcRect t="12134" b="15485"/>
          <a:stretch/>
        </p:blipFill>
        <p:spPr>
          <a:xfrm>
            <a:off x="311700" y="1218842"/>
            <a:ext cx="8729874" cy="3544886"/>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t>Reptiles </a:t>
            </a:r>
            <a:r>
              <a:rPr lang="en-US" dirty="0" smtClean="0"/>
              <a:t>Results</a:t>
            </a:r>
            <a:endParaRPr dirty="0"/>
          </a:p>
        </p:txBody>
      </p:sp>
      <p:pic>
        <p:nvPicPr>
          <p:cNvPr id="234" name="Shape 234"/>
          <p:cNvPicPr preferRelativeResize="0"/>
          <p:nvPr/>
        </p:nvPicPr>
        <p:blipFill rotWithShape="1">
          <a:blip r:embed="rId3">
            <a:alphaModFix/>
          </a:blip>
          <a:srcRect l="14048" t="10582" r="13492" b="6455"/>
          <a:stretch/>
        </p:blipFill>
        <p:spPr>
          <a:xfrm>
            <a:off x="1446363" y="1086912"/>
            <a:ext cx="5889494" cy="3931647"/>
          </a:xfrm>
          <a:prstGeom prst="rect">
            <a:avLst/>
          </a:prstGeom>
          <a:noFill/>
          <a:ln>
            <a:noFill/>
          </a:ln>
        </p:spPr>
      </p:pic>
      <p:cxnSp>
        <p:nvCxnSpPr>
          <p:cNvPr id="235" name="Shape 235"/>
          <p:cNvCxnSpPr/>
          <p:nvPr/>
        </p:nvCxnSpPr>
        <p:spPr>
          <a:xfrm rot="10800000" flipH="1">
            <a:off x="604392" y="3590650"/>
            <a:ext cx="820200" cy="70800"/>
          </a:xfrm>
          <a:prstGeom prst="straightConnector1">
            <a:avLst/>
          </a:prstGeom>
          <a:noFill/>
          <a:ln w="9525" cap="flat" cmpd="sng">
            <a:solidFill>
              <a:schemeClr val="dk2"/>
            </a:solidFill>
            <a:prstDash val="solid"/>
            <a:round/>
            <a:headEnd type="none" w="lg" len="lg"/>
            <a:tailEnd type="triangle" w="lg" len="lg"/>
          </a:ln>
        </p:spPr>
      </p:cxnSp>
      <p:cxnSp>
        <p:nvCxnSpPr>
          <p:cNvPr id="236" name="Shape 236"/>
          <p:cNvCxnSpPr/>
          <p:nvPr/>
        </p:nvCxnSpPr>
        <p:spPr>
          <a:xfrm>
            <a:off x="639942" y="2463520"/>
            <a:ext cx="749100" cy="121500"/>
          </a:xfrm>
          <a:prstGeom prst="straightConnector1">
            <a:avLst/>
          </a:prstGeom>
          <a:noFill/>
          <a:ln w="9525" cap="flat" cmpd="sng">
            <a:solidFill>
              <a:schemeClr val="dk2"/>
            </a:solidFill>
            <a:prstDash val="solid"/>
            <a:round/>
            <a:headEnd type="none" w="lg" len="lg"/>
            <a:tailEnd type="triangle" w="lg" len="lg"/>
          </a:ln>
        </p:spPr>
      </p:cxnSp>
      <p:cxnSp>
        <p:nvCxnSpPr>
          <p:cNvPr id="237" name="Shape 237"/>
          <p:cNvCxnSpPr/>
          <p:nvPr/>
        </p:nvCxnSpPr>
        <p:spPr>
          <a:xfrm>
            <a:off x="757863" y="1700889"/>
            <a:ext cx="688500" cy="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	SIRS Discoverer	</a:t>
            </a:r>
          </a:p>
        </p:txBody>
      </p:sp>
      <p:sp>
        <p:nvSpPr>
          <p:cNvPr id="67" name="Shape 6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100" b="1">
                <a:solidFill>
                  <a:schemeClr val="dk1"/>
                </a:solidFill>
              </a:rPr>
              <a:t>From SIRS Discoverer Libguides Page:</a:t>
            </a:r>
          </a:p>
          <a:p>
            <a:pPr lvl="0">
              <a:spcBef>
                <a:spcPts val="0"/>
              </a:spcBef>
              <a:buNone/>
            </a:pPr>
            <a:r>
              <a:rPr lang="en" sz="1100" b="1">
                <a:solidFill>
                  <a:schemeClr val="dk1"/>
                </a:solidFill>
              </a:rPr>
              <a:t>ProQuest SIRS Discoverer </a:t>
            </a:r>
            <a:r>
              <a:rPr lang="en" sz="1100">
                <a:solidFill>
                  <a:schemeClr val="dk1"/>
                </a:solidFill>
              </a:rPr>
              <a:t>is a multidisciplinary database for elementary and middle school learners, researchers, and educators covering curriculum areas such as current events, history, health, language arts, math, science, social studies, and technology.  All newspaper, magazine and reference content is 100% full text, editorially-selected and indexed from over 2,200 reliable, high-quality domestic and international sources. The collection includes 9,000 integrated educational weblinks, and reference materials such as the Compton’s by Britannica encyclopedia and DK Eyewitness books.</a:t>
            </a:r>
          </a:p>
          <a:p>
            <a:pPr lvl="0">
              <a:spcBef>
                <a:spcPts val="0"/>
              </a:spcBef>
              <a:buNone/>
            </a:pPr>
            <a:r>
              <a:rPr lang="en" sz="1100" b="1">
                <a:solidFill>
                  <a:schemeClr val="dk1"/>
                </a:solidFill>
              </a:rPr>
              <a:t>ProQuest SIRS Discoverer </a:t>
            </a:r>
            <a:r>
              <a:rPr lang="en" sz="1100">
                <a:solidFill>
                  <a:schemeClr val="dk1"/>
                </a:solidFill>
              </a:rPr>
              <a:t>supports differentiated instruction by providing Lexile scores, grade level reading , article read-aloud and language translation, age-appropriate article summaries, and automatically generated citations.  Teacher and student materials are aligned with curriculum subject areas, research topics and homework help. User-friendly special database features such as “Animal Facts” “Nonfiction Books,” “Country Facts,” “Pro/Con Leading Issues,” “Science Fair Explorer,” and “Spotlight of the Month,” to further support the curriculum, while engaging students as they identify content needed for research, homework and classwork.</a:t>
            </a:r>
          </a:p>
          <a:p>
            <a:pPr lvl="0">
              <a:spcBef>
                <a:spcPts val="0"/>
              </a:spcBef>
              <a:buNone/>
            </a:pPr>
            <a:endParaRPr sz="1100">
              <a:solidFill>
                <a:schemeClr val="dk1"/>
              </a:solidFill>
            </a:endParaRPr>
          </a:p>
          <a:p>
            <a:pPr lvl="0">
              <a:spcBef>
                <a:spcPts val="0"/>
              </a:spcBef>
              <a:buNone/>
            </a:pPr>
            <a:r>
              <a:rPr lang="en" sz="1100">
                <a:solidFill>
                  <a:schemeClr val="dk1"/>
                </a:solidFill>
              </a:rPr>
              <a:t>http://proquest.libguides.com/SIRSDiscoverer</a:t>
            </a:r>
          </a:p>
        </p:txBody>
      </p:sp>
      <p:pic>
        <p:nvPicPr>
          <p:cNvPr id="2" name="Picture 1"/>
          <p:cNvPicPr>
            <a:picLocks noChangeAspect="1"/>
          </p:cNvPicPr>
          <p:nvPr/>
        </p:nvPicPr>
        <p:blipFill>
          <a:blip r:embed="rId3"/>
          <a:stretch>
            <a:fillRect/>
          </a:stretch>
        </p:blipFill>
        <p:spPr>
          <a:xfrm>
            <a:off x="4698031" y="310275"/>
            <a:ext cx="3152775" cy="61912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Country Facts &amp; Maps</a:t>
            </a:r>
            <a:endParaRPr lang="en-US" dirty="0"/>
          </a:p>
        </p:txBody>
      </p:sp>
      <p:pic>
        <p:nvPicPr>
          <p:cNvPr id="4" name="Picture 3"/>
          <p:cNvPicPr>
            <a:picLocks noChangeAspect="1"/>
          </p:cNvPicPr>
          <p:nvPr/>
        </p:nvPicPr>
        <p:blipFill>
          <a:blip r:embed="rId2"/>
          <a:stretch>
            <a:fillRect/>
          </a:stretch>
        </p:blipFill>
        <p:spPr>
          <a:xfrm>
            <a:off x="471817" y="1473199"/>
            <a:ext cx="8494383" cy="3140529"/>
          </a:xfrm>
          <a:prstGeom prst="rect">
            <a:avLst/>
          </a:prstGeom>
        </p:spPr>
      </p:pic>
    </p:spTree>
    <p:extLst>
      <p:ext uri="{BB962C8B-B14F-4D97-AF65-F5344CB8AC3E}">
        <p14:creationId xmlns:p14="http://schemas.microsoft.com/office/powerpoint/2010/main" val="248450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Events</a:t>
            </a:r>
            <a:endParaRPr lang="en-US" dirty="0"/>
          </a:p>
        </p:txBody>
      </p:sp>
      <p:pic>
        <p:nvPicPr>
          <p:cNvPr id="4" name="Picture 3"/>
          <p:cNvPicPr>
            <a:picLocks noChangeAspect="1"/>
          </p:cNvPicPr>
          <p:nvPr/>
        </p:nvPicPr>
        <p:blipFill>
          <a:blip r:embed="rId2"/>
          <a:stretch>
            <a:fillRect/>
          </a:stretch>
        </p:blipFill>
        <p:spPr>
          <a:xfrm>
            <a:off x="4071256" y="1513037"/>
            <a:ext cx="4539343" cy="2069724"/>
          </a:xfrm>
          <a:prstGeom prst="rect">
            <a:avLst/>
          </a:prstGeom>
        </p:spPr>
      </p:pic>
      <p:sp>
        <p:nvSpPr>
          <p:cNvPr id="3" name="Text Placeholder 2"/>
          <p:cNvSpPr>
            <a:spLocks noGrp="1"/>
          </p:cNvSpPr>
          <p:nvPr>
            <p:ph type="body" idx="1"/>
          </p:nvPr>
        </p:nvSpPr>
        <p:spPr>
          <a:xfrm>
            <a:off x="311700" y="1152475"/>
            <a:ext cx="3215271" cy="3416400"/>
          </a:xfrm>
        </p:spPr>
        <p:txBody>
          <a:bodyPr/>
          <a:lstStyle/>
          <a:p>
            <a:r>
              <a:rPr lang="en-US" dirty="0" smtClean="0"/>
              <a:t>Latest news through articles and images</a:t>
            </a:r>
          </a:p>
          <a:p>
            <a:r>
              <a:rPr lang="en-US" dirty="0" smtClean="0"/>
              <a:t>New content added daily</a:t>
            </a:r>
          </a:p>
          <a:p>
            <a:r>
              <a:rPr lang="en-US" dirty="0" smtClean="0"/>
              <a:t>Selected by editors to encourage age-appropriate awareness of current events</a:t>
            </a:r>
            <a:endParaRPr lang="en-US" dirty="0"/>
          </a:p>
        </p:txBody>
      </p:sp>
      <p:sp>
        <p:nvSpPr>
          <p:cNvPr id="5" name="Right Arrow 4"/>
          <p:cNvSpPr/>
          <p:nvPr/>
        </p:nvSpPr>
        <p:spPr>
          <a:xfrm>
            <a:off x="3352799" y="2547899"/>
            <a:ext cx="718457" cy="2757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760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Nonfiction Books</a:t>
            </a:r>
            <a:endParaRPr lang="en-US" dirty="0"/>
          </a:p>
        </p:txBody>
      </p:sp>
      <p:pic>
        <p:nvPicPr>
          <p:cNvPr id="4" name="Picture 3"/>
          <p:cNvPicPr>
            <a:picLocks noChangeAspect="1"/>
          </p:cNvPicPr>
          <p:nvPr/>
        </p:nvPicPr>
        <p:blipFill>
          <a:blip r:embed="rId3"/>
          <a:stretch>
            <a:fillRect/>
          </a:stretch>
        </p:blipFill>
        <p:spPr>
          <a:xfrm>
            <a:off x="493486" y="1112186"/>
            <a:ext cx="7320149" cy="4031314"/>
          </a:xfrm>
          <a:prstGeom prst="rect">
            <a:avLst/>
          </a:prstGeom>
        </p:spPr>
      </p:pic>
      <p:sp>
        <p:nvSpPr>
          <p:cNvPr id="5" name="5-Point Star 4"/>
          <p:cNvSpPr/>
          <p:nvPr/>
        </p:nvSpPr>
        <p:spPr>
          <a:xfrm>
            <a:off x="3548743" y="1342571"/>
            <a:ext cx="312057" cy="304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477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Pro/Con Leading Issues</a:t>
            </a:r>
            <a:endParaRPr lang="en-US" dirty="0"/>
          </a:p>
        </p:txBody>
      </p:sp>
      <p:pic>
        <p:nvPicPr>
          <p:cNvPr id="4" name="Picture 3"/>
          <p:cNvPicPr>
            <a:picLocks noChangeAspect="1"/>
          </p:cNvPicPr>
          <p:nvPr/>
        </p:nvPicPr>
        <p:blipFill>
          <a:blip r:embed="rId2"/>
          <a:stretch>
            <a:fillRect/>
          </a:stretch>
        </p:blipFill>
        <p:spPr>
          <a:xfrm>
            <a:off x="377370" y="1248811"/>
            <a:ext cx="8059057" cy="3698746"/>
          </a:xfrm>
          <a:prstGeom prst="rect">
            <a:avLst/>
          </a:prstGeom>
        </p:spPr>
      </p:pic>
    </p:spTree>
    <p:extLst>
      <p:ext uri="{BB962C8B-B14F-4D97-AF65-F5344CB8AC3E}">
        <p14:creationId xmlns:p14="http://schemas.microsoft.com/office/powerpoint/2010/main" val="2897066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Fair Explorer</a:t>
            </a:r>
            <a:endParaRPr lang="en-US" dirty="0"/>
          </a:p>
        </p:txBody>
      </p:sp>
      <p:pic>
        <p:nvPicPr>
          <p:cNvPr id="4" name="Picture 3"/>
          <p:cNvPicPr>
            <a:picLocks noChangeAspect="1"/>
          </p:cNvPicPr>
          <p:nvPr/>
        </p:nvPicPr>
        <p:blipFill>
          <a:blip r:embed="rId2"/>
          <a:stretch>
            <a:fillRect/>
          </a:stretch>
        </p:blipFill>
        <p:spPr>
          <a:xfrm>
            <a:off x="2365829" y="1017725"/>
            <a:ext cx="4242706" cy="3924233"/>
          </a:xfrm>
          <a:prstGeom prst="rect">
            <a:avLst/>
          </a:prstGeom>
        </p:spPr>
      </p:pic>
    </p:spTree>
    <p:extLst>
      <p:ext uri="{BB962C8B-B14F-4D97-AF65-F5344CB8AC3E}">
        <p14:creationId xmlns:p14="http://schemas.microsoft.com/office/powerpoint/2010/main" val="560432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of the Month</a:t>
            </a:r>
            <a:endParaRPr lang="en-US" dirty="0"/>
          </a:p>
        </p:txBody>
      </p:sp>
      <p:pic>
        <p:nvPicPr>
          <p:cNvPr id="4" name="Picture 3"/>
          <p:cNvPicPr>
            <a:picLocks noChangeAspect="1"/>
          </p:cNvPicPr>
          <p:nvPr/>
        </p:nvPicPr>
        <p:blipFill>
          <a:blip r:embed="rId3"/>
          <a:stretch>
            <a:fillRect/>
          </a:stretch>
        </p:blipFill>
        <p:spPr>
          <a:xfrm>
            <a:off x="1855126" y="1017725"/>
            <a:ext cx="5433747" cy="3859439"/>
          </a:xfrm>
          <a:prstGeom prst="rect">
            <a:avLst/>
          </a:prstGeom>
        </p:spPr>
      </p:pic>
    </p:spTree>
    <p:extLst>
      <p:ext uri="{BB962C8B-B14F-4D97-AF65-F5344CB8AC3E}">
        <p14:creationId xmlns:p14="http://schemas.microsoft.com/office/powerpoint/2010/main" val="42604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t>Educators’ Resources</a:t>
            </a:r>
            <a:endParaRPr dirty="0"/>
          </a:p>
        </p:txBody>
      </p:sp>
      <p:pic>
        <p:nvPicPr>
          <p:cNvPr id="329" name="Shape 329"/>
          <p:cNvPicPr preferRelativeResize="0"/>
          <p:nvPr/>
        </p:nvPicPr>
        <p:blipFill rotWithShape="1">
          <a:blip r:embed="rId3">
            <a:alphaModFix/>
          </a:blip>
          <a:srcRect l="882" t="11095" b="4849"/>
          <a:stretch/>
        </p:blipFill>
        <p:spPr>
          <a:xfrm>
            <a:off x="584201" y="1152475"/>
            <a:ext cx="7975598" cy="3580962"/>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t>Educators’ Resources:</a:t>
            </a:r>
            <a:br>
              <a:rPr lang="en-US" dirty="0" smtClean="0"/>
            </a:br>
            <a:r>
              <a:rPr lang="en-US" dirty="0" smtClean="0"/>
              <a:t>Communication</a:t>
            </a:r>
            <a:endParaRPr dirty="0"/>
          </a:p>
        </p:txBody>
      </p:sp>
      <p:pic>
        <p:nvPicPr>
          <p:cNvPr id="2" name="Picture 1"/>
          <p:cNvPicPr>
            <a:picLocks noChangeAspect="1"/>
          </p:cNvPicPr>
          <p:nvPr/>
        </p:nvPicPr>
        <p:blipFill>
          <a:blip r:embed="rId3"/>
          <a:stretch>
            <a:fillRect/>
          </a:stretch>
        </p:blipFill>
        <p:spPr>
          <a:xfrm>
            <a:off x="3969657" y="142469"/>
            <a:ext cx="3491043" cy="500103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t>Educators’ Resources:</a:t>
            </a:r>
            <a:br>
              <a:rPr lang="en-US" dirty="0" smtClean="0"/>
            </a:br>
            <a:r>
              <a:rPr lang="en-US" dirty="0" smtClean="0"/>
              <a:t>Tools</a:t>
            </a:r>
            <a:endParaRPr dirty="0"/>
          </a:p>
        </p:txBody>
      </p:sp>
      <p:pic>
        <p:nvPicPr>
          <p:cNvPr id="2" name="Picture 1"/>
          <p:cNvPicPr>
            <a:picLocks noChangeAspect="1"/>
          </p:cNvPicPr>
          <p:nvPr/>
        </p:nvPicPr>
        <p:blipFill>
          <a:blip r:embed="rId3"/>
          <a:stretch>
            <a:fillRect/>
          </a:stretch>
        </p:blipFill>
        <p:spPr>
          <a:xfrm>
            <a:off x="4247853" y="49389"/>
            <a:ext cx="3603468" cy="509411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t>Educators’ Resources:</a:t>
            </a:r>
            <a:br>
              <a:rPr lang="en-US" dirty="0" smtClean="0"/>
            </a:br>
            <a:r>
              <a:rPr lang="en-US" dirty="0" smtClean="0"/>
              <a:t>Training</a:t>
            </a:r>
            <a:endParaRPr dirty="0"/>
          </a:p>
        </p:txBody>
      </p:sp>
      <p:pic>
        <p:nvPicPr>
          <p:cNvPr id="2" name="Picture 1"/>
          <p:cNvPicPr>
            <a:picLocks noChangeAspect="1"/>
          </p:cNvPicPr>
          <p:nvPr/>
        </p:nvPicPr>
        <p:blipFill>
          <a:blip r:embed="rId3"/>
          <a:stretch>
            <a:fillRect/>
          </a:stretch>
        </p:blipFill>
        <p:spPr>
          <a:xfrm>
            <a:off x="4165601" y="731375"/>
            <a:ext cx="3672114" cy="39496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Content By the Numbers </a:t>
            </a:r>
          </a:p>
        </p:txBody>
      </p:sp>
      <p:sp>
        <p:nvSpPr>
          <p:cNvPr id="73" name="Shape 7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spcAft>
                <a:spcPts val="600"/>
              </a:spcAft>
              <a:buChar char="●"/>
            </a:pPr>
            <a:r>
              <a:rPr lang="en" sz="1600" dirty="0"/>
              <a:t>2,100+ sources</a:t>
            </a:r>
          </a:p>
          <a:p>
            <a:pPr marL="457200" lvl="0" indent="-228600" rtl="0">
              <a:lnSpc>
                <a:spcPct val="100000"/>
              </a:lnSpc>
              <a:spcBef>
                <a:spcPts val="0"/>
              </a:spcBef>
              <a:spcAft>
                <a:spcPts val="600"/>
              </a:spcAft>
              <a:buChar char="●"/>
            </a:pPr>
            <a:r>
              <a:rPr lang="en" sz="1600" dirty="0"/>
              <a:t>40,000 high quality images and graphics</a:t>
            </a:r>
          </a:p>
          <a:p>
            <a:pPr marL="457200" lvl="0" indent="-228600" rtl="0">
              <a:lnSpc>
                <a:spcPct val="100000"/>
              </a:lnSpc>
              <a:spcBef>
                <a:spcPts val="0"/>
              </a:spcBef>
              <a:spcAft>
                <a:spcPts val="600"/>
              </a:spcAft>
              <a:buChar char="●"/>
            </a:pPr>
            <a:r>
              <a:rPr lang="en" sz="1600" dirty="0"/>
              <a:t>500+ full text non-fiction books</a:t>
            </a:r>
          </a:p>
          <a:p>
            <a:pPr marL="457200" lvl="0" indent="-228600" rtl="0">
              <a:lnSpc>
                <a:spcPct val="100000"/>
              </a:lnSpc>
              <a:spcBef>
                <a:spcPts val="0"/>
              </a:spcBef>
              <a:spcAft>
                <a:spcPts val="600"/>
              </a:spcAft>
              <a:buChar char="●"/>
            </a:pPr>
            <a:r>
              <a:rPr lang="en" sz="1600" dirty="0"/>
              <a:t>9,000 monitored educational websites</a:t>
            </a:r>
          </a:p>
          <a:p>
            <a:pPr marL="457200" lvl="0" indent="-228600" rtl="0">
              <a:lnSpc>
                <a:spcPct val="100000"/>
              </a:lnSpc>
              <a:spcBef>
                <a:spcPts val="0"/>
              </a:spcBef>
              <a:spcAft>
                <a:spcPts val="600"/>
              </a:spcAft>
              <a:buChar char="●"/>
            </a:pPr>
            <a:r>
              <a:rPr lang="en" sz="1600" dirty="0"/>
              <a:t>3,000 biographies</a:t>
            </a:r>
          </a:p>
          <a:p>
            <a:pPr marL="457200" lvl="0" indent="-228600" rtl="0">
              <a:lnSpc>
                <a:spcPct val="100000"/>
              </a:lnSpc>
              <a:spcBef>
                <a:spcPts val="0"/>
              </a:spcBef>
              <a:spcAft>
                <a:spcPts val="600"/>
              </a:spcAft>
              <a:buChar char="●"/>
            </a:pPr>
            <a:r>
              <a:rPr lang="en" sz="1600" dirty="0"/>
              <a:t>3,000+ current and historical maps</a:t>
            </a:r>
          </a:p>
          <a:p>
            <a:pPr marL="457200" lvl="0" indent="-228600" rtl="0">
              <a:lnSpc>
                <a:spcPct val="100000"/>
              </a:lnSpc>
              <a:spcBef>
                <a:spcPts val="0"/>
              </a:spcBef>
              <a:spcAft>
                <a:spcPts val="600"/>
              </a:spcAft>
              <a:buChar char="●"/>
            </a:pPr>
            <a:r>
              <a:rPr lang="en" sz="1600" dirty="0"/>
              <a:t>400 Country, Province, and State facts</a:t>
            </a:r>
          </a:p>
          <a:p>
            <a:pPr marL="457200" lvl="0" indent="-228600" rtl="0">
              <a:lnSpc>
                <a:spcPct val="100000"/>
              </a:lnSpc>
              <a:spcBef>
                <a:spcPts val="0"/>
              </a:spcBef>
              <a:spcAft>
                <a:spcPts val="600"/>
              </a:spcAft>
              <a:buChar char="●"/>
            </a:pPr>
            <a:r>
              <a:rPr lang="en" sz="1600" dirty="0"/>
              <a:t>300+ editorial cartoons</a:t>
            </a:r>
          </a:p>
          <a:p>
            <a:pPr marL="457200" lvl="0" indent="-228600" rtl="0">
              <a:lnSpc>
                <a:spcPct val="100000"/>
              </a:lnSpc>
              <a:spcBef>
                <a:spcPts val="0"/>
              </a:spcBef>
              <a:spcAft>
                <a:spcPts val="600"/>
              </a:spcAft>
              <a:buChar char="●"/>
            </a:pPr>
            <a:r>
              <a:rPr lang="en" sz="1600" dirty="0"/>
              <a:t>5,600+ </a:t>
            </a:r>
            <a:r>
              <a:rPr lang="en" sz="1600" dirty="0" smtClean="0"/>
              <a:t>activities</a:t>
            </a:r>
          </a:p>
          <a:p>
            <a:pPr marL="228600" lvl="0" rtl="0">
              <a:lnSpc>
                <a:spcPct val="100000"/>
              </a:lnSpc>
              <a:spcBef>
                <a:spcPts val="0"/>
              </a:spcBef>
              <a:spcAft>
                <a:spcPts val="600"/>
              </a:spcAft>
              <a:buNone/>
            </a:pPr>
            <a:endParaRPr lang="en" sz="1600" dirty="0"/>
          </a:p>
          <a:p>
            <a:pPr lvl="0" rtl="0">
              <a:spcBef>
                <a:spcPts val="0"/>
              </a:spcBef>
              <a:buNone/>
            </a:pPr>
            <a:r>
              <a:rPr lang="en" sz="1100" dirty="0">
                <a:solidFill>
                  <a:schemeClr val="dk1"/>
                </a:solidFill>
              </a:rPr>
              <a:t>http://proquest.libguides.com/SIRSDiscoverer</a:t>
            </a:r>
          </a:p>
          <a:p>
            <a:pPr lvl="0" rtl="0">
              <a:spcBef>
                <a:spcPts val="0"/>
              </a:spcBef>
              <a:buNone/>
            </a:pPr>
            <a:endParaRPr dirty="0"/>
          </a:p>
          <a:p>
            <a:pPr lvl="0">
              <a:spcBef>
                <a:spcPts val="0"/>
              </a:spcBef>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SIRS Discoverer Demo</a:t>
            </a:r>
            <a:endParaRPr lang="en-US"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859" y="1908314"/>
            <a:ext cx="4192624" cy="86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863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Time	</a:t>
            </a:r>
            <a:endParaRPr lang="en-US" dirty="0"/>
          </a:p>
        </p:txBody>
      </p:sp>
      <p:sp>
        <p:nvSpPr>
          <p:cNvPr id="3" name="Text Placeholder 2"/>
          <p:cNvSpPr>
            <a:spLocks noGrp="1"/>
          </p:cNvSpPr>
          <p:nvPr>
            <p:ph type="body" idx="1"/>
          </p:nvPr>
        </p:nvSpPr>
        <p:spPr/>
        <p:txBody>
          <a:bodyPr/>
          <a:lstStyle/>
          <a:p>
            <a:pPr>
              <a:buNone/>
            </a:pPr>
            <a:r>
              <a:rPr lang="en-US" b="1" dirty="0"/>
              <a:t>SIRS Discoverer</a:t>
            </a:r>
          </a:p>
          <a:p>
            <a:pPr marL="285750" indent="-285750">
              <a:buFont typeface="Arial" panose="020B0604020202020204" pitchFamily="34" charset="0"/>
              <a:buChar char="•"/>
            </a:pPr>
            <a:r>
              <a:rPr lang="en-US" dirty="0"/>
              <a:t>Choose one of the topics under the “Explore Features</a:t>
            </a:r>
            <a:r>
              <a:rPr lang="en-US"/>
              <a:t>” </a:t>
            </a:r>
            <a:r>
              <a:rPr lang="en-US" smtClean="0"/>
              <a:t>category.</a:t>
            </a:r>
            <a:endParaRPr lang="en-US" dirty="0"/>
          </a:p>
          <a:p>
            <a:pPr marL="285750" indent="-285750">
              <a:buFont typeface="Arial" panose="020B0604020202020204" pitchFamily="34" charset="0"/>
              <a:buChar char="•"/>
            </a:pPr>
            <a:r>
              <a:rPr lang="en-US" dirty="0"/>
              <a:t>Check out the featured “Spotlight on” category, and explore the contents </a:t>
            </a:r>
            <a:r>
              <a:rPr lang="en-US" dirty="0" smtClean="0"/>
              <a:t>available.</a:t>
            </a:r>
            <a:endParaRPr lang="en-US" dirty="0"/>
          </a:p>
          <a:p>
            <a:pPr marL="285750" indent="-285750">
              <a:buFont typeface="Arial" panose="020B0604020202020204" pitchFamily="34" charset="0"/>
              <a:buChar char="•"/>
            </a:pPr>
            <a:r>
              <a:rPr lang="en-US" dirty="0"/>
              <a:t>Look at the Pro/Con Leading Issues site, choose a topic, and examine the information available. Think about how you could use this portion of SIRS in your library. </a:t>
            </a:r>
          </a:p>
          <a:p>
            <a:endParaRPr lang="en-US" dirty="0"/>
          </a:p>
        </p:txBody>
      </p:sp>
      <p:pic>
        <p:nvPicPr>
          <p:cNvPr id="4" name="Shape 610" descr="Free vector graphic: Hands, Fingers, Green, Palm - Free Image on ..."/>
          <p:cNvPicPr preferRelativeResize="0"/>
          <p:nvPr/>
        </p:nvPicPr>
        <p:blipFill>
          <a:blip r:embed="rId2">
            <a:alphaModFix/>
          </a:blip>
          <a:stretch>
            <a:fillRect/>
          </a:stretch>
        </p:blipFill>
        <p:spPr>
          <a:xfrm>
            <a:off x="4930129" y="503410"/>
            <a:ext cx="1120876" cy="840687"/>
          </a:xfrm>
          <a:prstGeom prst="rect">
            <a:avLst/>
          </a:prstGeom>
          <a:noFill/>
          <a:ln>
            <a:noFill/>
          </a:ln>
        </p:spPr>
      </p:pic>
    </p:spTree>
    <p:extLst>
      <p:ext uri="{BB962C8B-B14F-4D97-AF65-F5344CB8AC3E}">
        <p14:creationId xmlns:p14="http://schemas.microsoft.com/office/powerpoint/2010/main" val="1499446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Break—15 minutes</a:t>
            </a:r>
            <a:endParaRPr lang="en-US" dirty="0"/>
          </a:p>
        </p:txBody>
      </p:sp>
      <p:pic>
        <p:nvPicPr>
          <p:cNvPr id="4" name="Shape 412" descr="Act 1 — Bubble Wrap on Vimeo"/>
          <p:cNvPicPr preferRelativeResize="0"/>
          <p:nvPr/>
        </p:nvPicPr>
        <p:blipFill>
          <a:blip r:embed="rId2">
            <a:alphaModFix/>
          </a:blip>
          <a:stretch>
            <a:fillRect/>
          </a:stretch>
        </p:blipFill>
        <p:spPr>
          <a:xfrm>
            <a:off x="1678414" y="1152475"/>
            <a:ext cx="6073600" cy="3416400"/>
          </a:xfrm>
          <a:prstGeom prst="rect">
            <a:avLst/>
          </a:prstGeom>
          <a:noFill/>
          <a:ln>
            <a:noFill/>
          </a:ln>
        </p:spPr>
      </p:pic>
    </p:spTree>
    <p:extLst>
      <p:ext uri="{BB962C8B-B14F-4D97-AF65-F5344CB8AC3E}">
        <p14:creationId xmlns:p14="http://schemas.microsoft.com/office/powerpoint/2010/main" val="3416140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EBSCO </a:t>
            </a:r>
            <a:r>
              <a:rPr lang="en-US" dirty="0" err="1" smtClean="0"/>
              <a:t>Explora</a:t>
            </a:r>
            <a:endParaRPr lang="en-US" dirty="0"/>
          </a:p>
        </p:txBody>
      </p:sp>
      <p:sp>
        <p:nvSpPr>
          <p:cNvPr id="3" name="Text Placeholder 2"/>
          <p:cNvSpPr>
            <a:spLocks noGrp="1"/>
          </p:cNvSpPr>
          <p:nvPr>
            <p:ph type="body" idx="1"/>
          </p:nvPr>
        </p:nvSpPr>
        <p:spPr>
          <a:xfrm>
            <a:off x="311700" y="1211943"/>
            <a:ext cx="8520600" cy="3356931"/>
          </a:xfrm>
        </p:spPr>
        <p:txBody>
          <a:bodyPr/>
          <a:lstStyle/>
          <a:p>
            <a:pPr>
              <a:spcAft>
                <a:spcPts val="600"/>
              </a:spcAft>
              <a:buNone/>
            </a:pPr>
            <a:r>
              <a:rPr lang="en-US" sz="1200" i="1" dirty="0" err="1"/>
              <a:t>Explora</a:t>
            </a:r>
            <a:r>
              <a:rPr lang="en-US" sz="1200" dirty="0"/>
              <a:t> is EBSCO's interface for Schools and Public Libraries. Designed to meet the unique needs of its users, </a:t>
            </a:r>
            <a:r>
              <a:rPr lang="en-US" sz="1200" i="1" dirty="0" err="1"/>
              <a:t>Explora</a:t>
            </a:r>
            <a:r>
              <a:rPr lang="en-US" sz="1200" dirty="0"/>
              <a:t> supports both student research and classroom instruction with the following features:</a:t>
            </a:r>
            <a:br>
              <a:rPr lang="en-US" sz="1200" dirty="0"/>
            </a:br>
            <a:endParaRPr lang="en-US" sz="1200" dirty="0" smtClean="0"/>
          </a:p>
          <a:p>
            <a:pPr>
              <a:spcAft>
                <a:spcPts val="600"/>
              </a:spcAft>
            </a:pPr>
            <a:r>
              <a:rPr lang="en-US" sz="1200" dirty="0" smtClean="0"/>
              <a:t>Simple search that quickly delivers relevant results</a:t>
            </a:r>
          </a:p>
          <a:p>
            <a:pPr>
              <a:spcAft>
                <a:spcPts val="600"/>
              </a:spcAft>
            </a:pPr>
            <a:r>
              <a:rPr lang="en-US" sz="1200" dirty="0" smtClean="0"/>
              <a:t>Easy-to-browse </a:t>
            </a:r>
            <a:r>
              <a:rPr lang="en-US" sz="1200" dirty="0"/>
              <a:t>categories organized by popular topic</a:t>
            </a:r>
          </a:p>
          <a:p>
            <a:pPr>
              <a:spcAft>
                <a:spcPts val="600"/>
              </a:spcAft>
            </a:pPr>
            <a:r>
              <a:rPr lang="en-US" sz="1200" dirty="0"/>
              <a:t>Topic overviews that provide students with a starting point for research</a:t>
            </a:r>
          </a:p>
          <a:p>
            <a:pPr>
              <a:spcAft>
                <a:spcPts val="600"/>
              </a:spcAft>
            </a:pPr>
            <a:r>
              <a:rPr lang="en-US" sz="1200" dirty="0"/>
              <a:t>Colorful, mobile-friendly design with feature areas that provide context to students</a:t>
            </a:r>
          </a:p>
          <a:p>
            <a:pPr>
              <a:spcAft>
                <a:spcPts val="600"/>
              </a:spcAft>
            </a:pPr>
            <a:r>
              <a:rPr lang="en-US" sz="1200" dirty="0"/>
              <a:t>Reading level indicators (Lexile® Measures) to simplify discovery of grade-appropriate content</a:t>
            </a:r>
          </a:p>
          <a:p>
            <a:pPr>
              <a:spcAft>
                <a:spcPts val="600"/>
              </a:spcAft>
            </a:pPr>
            <a:r>
              <a:rPr lang="en-US" sz="1200" dirty="0"/>
              <a:t>Text-to-speech for HTML articles to assist struggling readers or those learning English</a:t>
            </a:r>
          </a:p>
          <a:p>
            <a:pPr>
              <a:spcAft>
                <a:spcPts val="600"/>
              </a:spcAft>
            </a:pPr>
            <a:r>
              <a:rPr lang="en-US" sz="1200" dirty="0"/>
              <a:t>Curriculum Standards Module to help educators correlate EBSCO content quickly and easily to Common Core, state- or province-specific curriculum standards</a:t>
            </a:r>
          </a:p>
          <a:p>
            <a:pPr>
              <a:buNone/>
            </a:pPr>
            <a:r>
              <a:rPr lang="en-US" sz="1100" dirty="0"/>
              <a:t>http://support.ebscohost.com/help/</a:t>
            </a:r>
          </a:p>
        </p:txBody>
      </p:sp>
      <p:pic>
        <p:nvPicPr>
          <p:cNvPr id="5" name="Picture 4"/>
          <p:cNvPicPr>
            <a:picLocks noChangeAspect="1"/>
          </p:cNvPicPr>
          <p:nvPr/>
        </p:nvPicPr>
        <p:blipFill>
          <a:blip r:embed="rId2"/>
          <a:stretch>
            <a:fillRect/>
          </a:stretch>
        </p:blipFill>
        <p:spPr>
          <a:xfrm>
            <a:off x="6887029" y="262949"/>
            <a:ext cx="1706135" cy="936851"/>
          </a:xfrm>
          <a:prstGeom prst="rect">
            <a:avLst/>
          </a:prstGeom>
        </p:spPr>
      </p:pic>
    </p:spTree>
    <p:extLst>
      <p:ext uri="{BB962C8B-B14F-4D97-AF65-F5344CB8AC3E}">
        <p14:creationId xmlns:p14="http://schemas.microsoft.com/office/powerpoint/2010/main" val="1456027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Text Placeholder 2"/>
          <p:cNvSpPr>
            <a:spLocks noGrp="1"/>
          </p:cNvSpPr>
          <p:nvPr>
            <p:ph type="body" idx="1"/>
          </p:nvPr>
        </p:nvSpPr>
        <p:spPr/>
        <p:txBody>
          <a:bodyPr/>
          <a:lstStyle/>
          <a:p>
            <a:r>
              <a:rPr lang="en-US" dirty="0" smtClean="0"/>
              <a:t> Articles, essays, and primary source documents </a:t>
            </a:r>
          </a:p>
          <a:p>
            <a:r>
              <a:rPr lang="en-US" dirty="0" smtClean="0"/>
              <a:t> 60,000 videos from the Associated Press</a:t>
            </a:r>
          </a:p>
          <a:p>
            <a:r>
              <a:rPr lang="en-US" dirty="0"/>
              <a:t> </a:t>
            </a:r>
            <a:r>
              <a:rPr lang="en-US" dirty="0" smtClean="0"/>
              <a:t>Full-text translation in more than </a:t>
            </a:r>
            <a:r>
              <a:rPr lang="en-US" dirty="0"/>
              <a:t>3</a:t>
            </a:r>
            <a:r>
              <a:rPr lang="en-US" dirty="0" smtClean="0"/>
              <a:t>0 languages</a:t>
            </a:r>
          </a:p>
          <a:p>
            <a:r>
              <a:rPr lang="en-US" dirty="0"/>
              <a:t> </a:t>
            </a:r>
            <a:r>
              <a:rPr lang="en-US" dirty="0" smtClean="0"/>
              <a:t>Google Classroom integration</a:t>
            </a:r>
          </a:p>
          <a:p>
            <a:r>
              <a:rPr lang="en-US" dirty="0"/>
              <a:t> </a:t>
            </a:r>
            <a:r>
              <a:rPr lang="en-US" dirty="0" smtClean="0"/>
              <a:t>Lesson plans, support materials, and professional development resources</a:t>
            </a:r>
          </a:p>
          <a:p>
            <a:pPr>
              <a:buNone/>
            </a:pPr>
            <a:endParaRPr lang="en-US" dirty="0"/>
          </a:p>
        </p:txBody>
      </p:sp>
      <p:pic>
        <p:nvPicPr>
          <p:cNvPr id="4" name="Picture 3"/>
          <p:cNvPicPr>
            <a:picLocks noChangeAspect="1"/>
          </p:cNvPicPr>
          <p:nvPr/>
        </p:nvPicPr>
        <p:blipFill>
          <a:blip r:embed="rId2"/>
          <a:stretch>
            <a:fillRect/>
          </a:stretch>
        </p:blipFill>
        <p:spPr>
          <a:xfrm>
            <a:off x="6887029" y="262949"/>
            <a:ext cx="1706135" cy="936851"/>
          </a:xfrm>
          <a:prstGeom prst="rect">
            <a:avLst/>
          </a:prstGeom>
        </p:spPr>
      </p:pic>
    </p:spTree>
    <p:extLst>
      <p:ext uri="{BB962C8B-B14F-4D97-AF65-F5344CB8AC3E}">
        <p14:creationId xmlns:p14="http://schemas.microsoft.com/office/powerpoint/2010/main" val="4504230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a:t>
            </a:r>
            <a:endParaRPr lang="en-US" dirty="0"/>
          </a:p>
        </p:txBody>
      </p:sp>
      <p:pic>
        <p:nvPicPr>
          <p:cNvPr id="4" name="Picture 3"/>
          <p:cNvPicPr>
            <a:picLocks noChangeAspect="1"/>
          </p:cNvPicPr>
          <p:nvPr/>
        </p:nvPicPr>
        <p:blipFill>
          <a:blip r:embed="rId2"/>
          <a:stretch>
            <a:fillRect/>
          </a:stretch>
        </p:blipFill>
        <p:spPr>
          <a:xfrm>
            <a:off x="5581100" y="74646"/>
            <a:ext cx="3251200" cy="4974058"/>
          </a:xfrm>
          <a:prstGeom prst="rect">
            <a:avLst/>
          </a:prstGeom>
        </p:spPr>
      </p:pic>
      <p:sp>
        <p:nvSpPr>
          <p:cNvPr id="3" name="Text Placeholder 2"/>
          <p:cNvSpPr>
            <a:spLocks noGrp="1"/>
          </p:cNvSpPr>
          <p:nvPr>
            <p:ph type="body" idx="1"/>
          </p:nvPr>
        </p:nvSpPr>
        <p:spPr>
          <a:xfrm>
            <a:off x="311700" y="1152475"/>
            <a:ext cx="5138414" cy="3416400"/>
          </a:xfrm>
        </p:spPr>
        <p:txBody>
          <a:bodyPr/>
          <a:lstStyle/>
          <a:p>
            <a:pPr>
              <a:buNone/>
            </a:pPr>
            <a:r>
              <a:rPr lang="en-US" dirty="0" smtClean="0"/>
              <a:t>Accessible from:</a:t>
            </a:r>
          </a:p>
          <a:p>
            <a:pPr>
              <a:buNone/>
            </a:pPr>
            <a:r>
              <a:rPr lang="en-US" sz="1600" dirty="0" smtClean="0"/>
              <a:t>POWER Library e-Resources listing</a:t>
            </a:r>
            <a:endParaRPr lang="en-US" sz="1600" dirty="0"/>
          </a:p>
          <a:p>
            <a:pPr>
              <a:spcAft>
                <a:spcPts val="0"/>
              </a:spcAft>
              <a:buNone/>
            </a:pPr>
            <a:r>
              <a:rPr lang="en-US" sz="1600" dirty="0" smtClean="0"/>
              <a:t>EBSCO menu on POWER Library e-Resources menu</a:t>
            </a:r>
          </a:p>
          <a:p>
            <a:pPr lvl="3">
              <a:spcAft>
                <a:spcPts val="0"/>
              </a:spcAft>
            </a:pPr>
            <a:r>
              <a:rPr lang="en-US" sz="1200" dirty="0" smtClean="0"/>
              <a:t>Elementary Student Research</a:t>
            </a:r>
          </a:p>
          <a:p>
            <a:pPr lvl="3">
              <a:spcAft>
                <a:spcPts val="0"/>
              </a:spcAft>
            </a:pPr>
            <a:r>
              <a:rPr lang="en-US" sz="1200" dirty="0" smtClean="0"/>
              <a:t>Middle School Student Research</a:t>
            </a:r>
          </a:p>
          <a:p>
            <a:pPr lvl="3">
              <a:spcAft>
                <a:spcPts val="0"/>
              </a:spcAft>
            </a:pPr>
            <a:r>
              <a:rPr lang="en-US" sz="1200" dirty="0" smtClean="0"/>
              <a:t>Public Library Search</a:t>
            </a:r>
          </a:p>
          <a:p>
            <a:pPr lvl="3">
              <a:spcAft>
                <a:spcPts val="0"/>
              </a:spcAft>
            </a:pPr>
            <a:r>
              <a:rPr lang="en-US" sz="1200" dirty="0" err="1" smtClean="0"/>
              <a:t>Explora</a:t>
            </a:r>
            <a:r>
              <a:rPr lang="en-US" sz="1200" dirty="0" smtClean="0"/>
              <a:t> Educator’s Edition</a:t>
            </a:r>
          </a:p>
          <a:p>
            <a:pPr lvl="3">
              <a:spcAft>
                <a:spcPts val="0"/>
              </a:spcAft>
            </a:pPr>
            <a:r>
              <a:rPr lang="en-US" sz="1200" dirty="0" smtClean="0"/>
              <a:t>High School Search </a:t>
            </a:r>
            <a:endParaRPr lang="en-US" sz="1200" dirty="0"/>
          </a:p>
        </p:txBody>
      </p:sp>
      <p:sp>
        <p:nvSpPr>
          <p:cNvPr id="5" name="Right Arrow 4"/>
          <p:cNvSpPr/>
          <p:nvPr/>
        </p:nvSpPr>
        <p:spPr>
          <a:xfrm>
            <a:off x="4277032" y="2669458"/>
            <a:ext cx="1238396" cy="109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225413" y="4738914"/>
            <a:ext cx="1224701" cy="309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6473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icon	</a:t>
            </a:r>
            <a:endParaRPr lang="en-US" dirty="0"/>
          </a:p>
        </p:txBody>
      </p:sp>
      <p:pic>
        <p:nvPicPr>
          <p:cNvPr id="4" name="Picture 3"/>
          <p:cNvPicPr>
            <a:picLocks noChangeAspect="1"/>
          </p:cNvPicPr>
          <p:nvPr/>
        </p:nvPicPr>
        <p:blipFill>
          <a:blip r:embed="rId2"/>
          <a:stretch>
            <a:fillRect/>
          </a:stretch>
        </p:blipFill>
        <p:spPr>
          <a:xfrm>
            <a:off x="3193143" y="2274887"/>
            <a:ext cx="2133600" cy="1171575"/>
          </a:xfrm>
          <a:prstGeom prst="rect">
            <a:avLst/>
          </a:prstGeom>
        </p:spPr>
      </p:pic>
      <p:sp>
        <p:nvSpPr>
          <p:cNvPr id="3" name="Text Placeholder 2"/>
          <p:cNvSpPr>
            <a:spLocks noGrp="1"/>
          </p:cNvSpPr>
          <p:nvPr>
            <p:ph type="body" idx="1"/>
          </p:nvPr>
        </p:nvSpPr>
        <p:spPr/>
        <p:txBody>
          <a:bodyPr/>
          <a:lstStyle/>
          <a:p>
            <a:pPr>
              <a:buNone/>
            </a:pPr>
            <a:r>
              <a:rPr lang="en-US" dirty="0" smtClean="0"/>
              <a:t>The </a:t>
            </a:r>
            <a:r>
              <a:rPr lang="en-US" dirty="0" err="1" smtClean="0"/>
              <a:t>Explora</a:t>
            </a:r>
            <a:r>
              <a:rPr lang="en-US" dirty="0" smtClean="0"/>
              <a:t> icon is on every page and allows for easy navigation back to homepage. </a:t>
            </a:r>
            <a:endParaRPr lang="en-US" dirty="0"/>
          </a:p>
        </p:txBody>
      </p:sp>
    </p:spTree>
    <p:extLst>
      <p:ext uri="{BB962C8B-B14F-4D97-AF65-F5344CB8AC3E}">
        <p14:creationId xmlns:p14="http://schemas.microsoft.com/office/powerpoint/2010/main" val="3385852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14" y="158197"/>
            <a:ext cx="8520600" cy="572700"/>
          </a:xfrm>
        </p:spPr>
        <p:txBody>
          <a:bodyPr/>
          <a:lstStyle/>
          <a:p>
            <a:r>
              <a:rPr lang="en-US" dirty="0" err="1" smtClean="0"/>
              <a:t>Explora</a:t>
            </a:r>
            <a:r>
              <a:rPr lang="en-US" dirty="0" smtClean="0"/>
              <a:t>—Elementary Student Research</a:t>
            </a:r>
            <a:endParaRPr lang="en-US" dirty="0"/>
          </a:p>
        </p:txBody>
      </p:sp>
      <p:sp>
        <p:nvSpPr>
          <p:cNvPr id="3" name="Text Placeholder 2"/>
          <p:cNvSpPr>
            <a:spLocks noGrp="1"/>
          </p:cNvSpPr>
          <p:nvPr>
            <p:ph type="body" idx="1"/>
          </p:nvPr>
        </p:nvSpPr>
        <p:spPr>
          <a:xfrm>
            <a:off x="311700" y="1152475"/>
            <a:ext cx="2005086" cy="3416400"/>
          </a:xfrm>
        </p:spPr>
        <p:txBody>
          <a:bodyPr/>
          <a:lstStyle/>
          <a:p>
            <a:pPr>
              <a:spcAft>
                <a:spcPts val="0"/>
              </a:spcAft>
            </a:pPr>
            <a:r>
              <a:rPr lang="en-US" sz="1400" dirty="0" smtClean="0"/>
              <a:t>New Search</a:t>
            </a:r>
          </a:p>
          <a:p>
            <a:pPr>
              <a:spcAft>
                <a:spcPts val="0"/>
              </a:spcAft>
            </a:pPr>
            <a:r>
              <a:rPr lang="en-US" sz="1400" dirty="0" smtClean="0"/>
              <a:t>Curriculum Standards</a:t>
            </a:r>
          </a:p>
          <a:p>
            <a:pPr>
              <a:spcAft>
                <a:spcPts val="0"/>
              </a:spcAft>
            </a:pPr>
            <a:r>
              <a:rPr lang="en-US" sz="1400" dirty="0" smtClean="0"/>
              <a:t>Search Other Databases</a:t>
            </a:r>
          </a:p>
          <a:p>
            <a:pPr>
              <a:spcAft>
                <a:spcPts val="0"/>
              </a:spcAft>
            </a:pPr>
            <a:r>
              <a:rPr lang="en-US" sz="1400" dirty="0" smtClean="0"/>
              <a:t>For Educators</a:t>
            </a:r>
          </a:p>
          <a:p>
            <a:pPr>
              <a:spcAft>
                <a:spcPts val="0"/>
              </a:spcAft>
            </a:pPr>
            <a:r>
              <a:rPr lang="en-US" sz="1400" dirty="0" smtClean="0"/>
              <a:t>Help</a:t>
            </a:r>
          </a:p>
          <a:p>
            <a:pPr>
              <a:spcAft>
                <a:spcPts val="0"/>
              </a:spcAft>
            </a:pPr>
            <a:r>
              <a:rPr lang="en-US" sz="1400" dirty="0" smtClean="0"/>
              <a:t>Folder</a:t>
            </a:r>
          </a:p>
          <a:p>
            <a:pPr>
              <a:spcAft>
                <a:spcPts val="0"/>
              </a:spcAft>
            </a:pPr>
            <a:r>
              <a:rPr lang="en-US" sz="1400" dirty="0" smtClean="0"/>
              <a:t>Advanced Search</a:t>
            </a:r>
          </a:p>
          <a:p>
            <a:pPr>
              <a:spcAft>
                <a:spcPts val="0"/>
              </a:spcAft>
            </a:pPr>
            <a:r>
              <a:rPr lang="en-US" sz="1400" dirty="0" smtClean="0"/>
              <a:t>Search History</a:t>
            </a:r>
          </a:p>
          <a:p>
            <a:pPr>
              <a:spcAft>
                <a:spcPts val="0"/>
              </a:spcAft>
            </a:pPr>
            <a:r>
              <a:rPr lang="en-US" sz="1400" dirty="0" smtClean="0"/>
              <a:t>Image Carousel</a:t>
            </a:r>
          </a:p>
          <a:p>
            <a:pPr>
              <a:spcAft>
                <a:spcPts val="0"/>
              </a:spcAft>
            </a:pPr>
            <a:r>
              <a:rPr lang="en-US" sz="1400" dirty="0" smtClean="0"/>
              <a:t>Subject Search</a:t>
            </a:r>
            <a:endParaRPr lang="en-US" sz="1400" dirty="0"/>
          </a:p>
        </p:txBody>
      </p:sp>
      <p:pic>
        <p:nvPicPr>
          <p:cNvPr id="4" name="Picture 3"/>
          <p:cNvPicPr>
            <a:picLocks noChangeAspect="1"/>
          </p:cNvPicPr>
          <p:nvPr/>
        </p:nvPicPr>
        <p:blipFill>
          <a:blip r:embed="rId2"/>
          <a:stretch>
            <a:fillRect/>
          </a:stretch>
        </p:blipFill>
        <p:spPr>
          <a:xfrm>
            <a:off x="2316786" y="1328057"/>
            <a:ext cx="6769156" cy="3240818"/>
          </a:xfrm>
          <a:prstGeom prst="rect">
            <a:avLst/>
          </a:prstGeom>
        </p:spPr>
      </p:pic>
    </p:spTree>
    <p:extLst>
      <p:ext uri="{BB962C8B-B14F-4D97-AF65-F5344CB8AC3E}">
        <p14:creationId xmlns:p14="http://schemas.microsoft.com/office/powerpoint/2010/main" val="21713959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Standards</a:t>
            </a:r>
            <a:endParaRPr lang="en-US" dirty="0"/>
          </a:p>
        </p:txBody>
      </p:sp>
      <p:pic>
        <p:nvPicPr>
          <p:cNvPr id="4" name="Picture 3"/>
          <p:cNvPicPr>
            <a:picLocks noChangeAspect="1"/>
          </p:cNvPicPr>
          <p:nvPr/>
        </p:nvPicPr>
        <p:blipFill rotWithShape="1">
          <a:blip r:embed="rId2"/>
          <a:srcRect b="18922"/>
          <a:stretch/>
        </p:blipFill>
        <p:spPr>
          <a:xfrm>
            <a:off x="1201208" y="2264228"/>
            <a:ext cx="6741583" cy="2728686"/>
          </a:xfrm>
          <a:prstGeom prst="rect">
            <a:avLst/>
          </a:prstGeom>
        </p:spPr>
      </p:pic>
      <p:pic>
        <p:nvPicPr>
          <p:cNvPr id="5" name="Picture 4"/>
          <p:cNvPicPr>
            <a:picLocks noChangeAspect="1"/>
          </p:cNvPicPr>
          <p:nvPr/>
        </p:nvPicPr>
        <p:blipFill>
          <a:blip r:embed="rId3"/>
          <a:stretch>
            <a:fillRect/>
          </a:stretch>
        </p:blipFill>
        <p:spPr>
          <a:xfrm>
            <a:off x="769719" y="1017725"/>
            <a:ext cx="7712974" cy="1093334"/>
          </a:xfrm>
          <a:prstGeom prst="rect">
            <a:avLst/>
          </a:prstGeom>
        </p:spPr>
      </p:pic>
    </p:spTree>
    <p:extLst>
      <p:ext uri="{BB962C8B-B14F-4D97-AF65-F5344CB8AC3E}">
        <p14:creationId xmlns:p14="http://schemas.microsoft.com/office/powerpoint/2010/main" val="234986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Other Databases</a:t>
            </a:r>
            <a:endParaRPr lang="en-US" dirty="0"/>
          </a:p>
        </p:txBody>
      </p:sp>
      <p:pic>
        <p:nvPicPr>
          <p:cNvPr id="4" name="Picture 3"/>
          <p:cNvPicPr>
            <a:picLocks noChangeAspect="1"/>
          </p:cNvPicPr>
          <p:nvPr/>
        </p:nvPicPr>
        <p:blipFill>
          <a:blip r:embed="rId2"/>
          <a:stretch>
            <a:fillRect/>
          </a:stretch>
        </p:blipFill>
        <p:spPr>
          <a:xfrm>
            <a:off x="1103500" y="1150729"/>
            <a:ext cx="6575328" cy="932070"/>
          </a:xfrm>
          <a:prstGeom prst="rect">
            <a:avLst/>
          </a:prstGeom>
        </p:spPr>
      </p:pic>
      <p:pic>
        <p:nvPicPr>
          <p:cNvPr id="5" name="Picture 4"/>
          <p:cNvPicPr>
            <a:picLocks noChangeAspect="1"/>
          </p:cNvPicPr>
          <p:nvPr/>
        </p:nvPicPr>
        <p:blipFill>
          <a:blip r:embed="rId3"/>
          <a:stretch>
            <a:fillRect/>
          </a:stretch>
        </p:blipFill>
        <p:spPr>
          <a:xfrm>
            <a:off x="4151283" y="1839460"/>
            <a:ext cx="2789267" cy="3304040"/>
          </a:xfrm>
          <a:prstGeom prst="rect">
            <a:avLst/>
          </a:prstGeom>
        </p:spPr>
      </p:pic>
    </p:spTree>
    <p:extLst>
      <p:ext uri="{BB962C8B-B14F-4D97-AF65-F5344CB8AC3E}">
        <p14:creationId xmlns:p14="http://schemas.microsoft.com/office/powerpoint/2010/main" val="2469192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Curriculum Tools</a:t>
            </a:r>
          </a:p>
        </p:txBody>
      </p:sp>
      <p:sp>
        <p:nvSpPr>
          <p:cNvPr id="79" name="Shape 79"/>
          <p:cNvSpPr txBox="1">
            <a:spLocks noGrp="1"/>
          </p:cNvSpPr>
          <p:nvPr>
            <p:ph type="body" idx="1"/>
          </p:nvPr>
        </p:nvSpPr>
        <p:spPr>
          <a:xfrm>
            <a:off x="311700" y="1152475"/>
            <a:ext cx="3999900" cy="3416400"/>
          </a:xfrm>
          <a:prstGeom prst="rect">
            <a:avLst/>
          </a:prstGeom>
        </p:spPr>
        <p:txBody>
          <a:bodyPr lIns="91425" tIns="91425" rIns="91425" bIns="91425" anchor="t" anchorCtr="0">
            <a:noAutofit/>
          </a:bodyPr>
          <a:lstStyle/>
          <a:p>
            <a:pPr marL="457200" lvl="0" indent="-228600" rtl="0">
              <a:spcBef>
                <a:spcPts val="0"/>
              </a:spcBef>
              <a:spcAft>
                <a:spcPts val="600"/>
              </a:spcAft>
              <a:buChar char="●"/>
            </a:pPr>
            <a:r>
              <a:rPr lang="en" dirty="0"/>
              <a:t>Standards alignment with US and Common Core standards</a:t>
            </a:r>
          </a:p>
          <a:p>
            <a:pPr marL="457200" lvl="0" indent="-228600" rtl="0">
              <a:spcBef>
                <a:spcPts val="0"/>
              </a:spcBef>
              <a:spcAft>
                <a:spcPts val="600"/>
              </a:spcAft>
              <a:buChar char="●"/>
            </a:pPr>
            <a:r>
              <a:rPr lang="en" dirty="0"/>
              <a:t>Leading Issues</a:t>
            </a:r>
          </a:p>
          <a:p>
            <a:pPr marL="457200" lvl="0" indent="-228600" rtl="0">
              <a:spcBef>
                <a:spcPts val="0"/>
              </a:spcBef>
              <a:spcAft>
                <a:spcPts val="600"/>
              </a:spcAft>
              <a:buChar char="●"/>
            </a:pPr>
            <a:r>
              <a:rPr lang="en" dirty="0"/>
              <a:t>Animal Facts</a:t>
            </a:r>
          </a:p>
          <a:p>
            <a:pPr marL="457200" lvl="0" indent="-228600" rtl="0">
              <a:spcBef>
                <a:spcPts val="0"/>
              </a:spcBef>
              <a:spcAft>
                <a:spcPts val="600"/>
              </a:spcAft>
              <a:buChar char="●"/>
            </a:pPr>
            <a:r>
              <a:rPr lang="en" dirty="0"/>
              <a:t>Visual Literacy Activities</a:t>
            </a:r>
          </a:p>
          <a:p>
            <a:pPr marL="457200" lvl="0" indent="-228600" rtl="0">
              <a:spcBef>
                <a:spcPts val="0"/>
              </a:spcBef>
              <a:spcAft>
                <a:spcPts val="600"/>
              </a:spcAft>
              <a:buChar char="●"/>
            </a:pPr>
            <a:r>
              <a:rPr lang="en" dirty="0"/>
              <a:t>Non-fiction books</a:t>
            </a:r>
          </a:p>
          <a:p>
            <a:pPr marL="457200" lvl="0" indent="-228600" rtl="0">
              <a:spcBef>
                <a:spcPts val="0"/>
              </a:spcBef>
              <a:spcAft>
                <a:spcPts val="600"/>
              </a:spcAft>
              <a:buChar char="●"/>
            </a:pPr>
            <a:r>
              <a:rPr lang="en" dirty="0"/>
              <a:t>Spotlight of the Month</a:t>
            </a:r>
          </a:p>
          <a:p>
            <a:pPr marL="457200" lvl="0" indent="-228600" rtl="0">
              <a:spcBef>
                <a:spcPts val="0"/>
              </a:spcBef>
              <a:spcAft>
                <a:spcPts val="600"/>
              </a:spcAft>
              <a:buChar char="●"/>
            </a:pPr>
            <a:r>
              <a:rPr lang="en" dirty="0"/>
              <a:t>ReadSpeakerText to speech </a:t>
            </a:r>
          </a:p>
          <a:p>
            <a:pPr marL="457200" lvl="0" indent="-228600" rtl="0">
              <a:spcBef>
                <a:spcPts val="0"/>
              </a:spcBef>
              <a:spcAft>
                <a:spcPts val="600"/>
              </a:spcAft>
              <a:buChar char="●"/>
            </a:pPr>
            <a:r>
              <a:rPr lang="en" dirty="0"/>
              <a:t>Language translation</a:t>
            </a:r>
          </a:p>
          <a:p>
            <a:pPr marL="457200" lvl="0" indent="-228600">
              <a:spcBef>
                <a:spcPts val="0"/>
              </a:spcBef>
              <a:spcAft>
                <a:spcPts val="600"/>
              </a:spcAft>
              <a:buChar char="●"/>
            </a:pPr>
            <a:r>
              <a:rPr lang="en" dirty="0"/>
              <a:t>Graphic Organizers</a:t>
            </a:r>
          </a:p>
        </p:txBody>
      </p:sp>
      <p:sp>
        <p:nvSpPr>
          <p:cNvPr id="80" name="Shape 80"/>
          <p:cNvSpPr txBox="1">
            <a:spLocks noGrp="1"/>
          </p:cNvSpPr>
          <p:nvPr>
            <p:ph type="body" idx="2"/>
          </p:nvPr>
        </p:nvSpPr>
        <p:spPr>
          <a:xfrm>
            <a:off x="4832400" y="1152475"/>
            <a:ext cx="3999900" cy="3416400"/>
          </a:xfrm>
          <a:prstGeom prst="rect">
            <a:avLst/>
          </a:prstGeom>
        </p:spPr>
        <p:txBody>
          <a:bodyPr lIns="91425" tIns="91425" rIns="91425" bIns="91425" anchor="t" anchorCtr="0">
            <a:noAutofit/>
          </a:bodyPr>
          <a:lstStyle/>
          <a:p>
            <a:pPr marL="457200" lvl="0" indent="-228600" rtl="0">
              <a:spcBef>
                <a:spcPts val="0"/>
              </a:spcBef>
              <a:spcAft>
                <a:spcPts val="600"/>
              </a:spcAft>
              <a:buChar char="●"/>
            </a:pPr>
            <a:r>
              <a:rPr lang="en" dirty="0"/>
              <a:t>Science Fair Explorer</a:t>
            </a:r>
          </a:p>
          <a:p>
            <a:pPr marL="457200" lvl="0" indent="-228600" rtl="0">
              <a:spcBef>
                <a:spcPts val="0"/>
              </a:spcBef>
              <a:spcAft>
                <a:spcPts val="600"/>
              </a:spcAft>
              <a:buChar char="●"/>
            </a:pPr>
            <a:r>
              <a:rPr lang="en" dirty="0"/>
              <a:t>Skills Discoverer</a:t>
            </a:r>
          </a:p>
          <a:p>
            <a:pPr marL="457200" lvl="0" indent="-228600" rtl="0">
              <a:spcBef>
                <a:spcPts val="0"/>
              </a:spcBef>
              <a:spcAft>
                <a:spcPts val="600"/>
              </a:spcAft>
              <a:buChar char="●"/>
            </a:pPr>
            <a:r>
              <a:rPr lang="en" dirty="0"/>
              <a:t>Lexiles and editorially assigned reading levels</a:t>
            </a:r>
          </a:p>
          <a:p>
            <a:pPr marL="457200" lvl="0" indent="-228600" rtl="0">
              <a:spcBef>
                <a:spcPts val="0"/>
              </a:spcBef>
              <a:spcAft>
                <a:spcPts val="600"/>
              </a:spcAft>
              <a:buChar char="●"/>
            </a:pPr>
            <a:r>
              <a:rPr lang="en" dirty="0"/>
              <a:t>Links to EasyBib</a:t>
            </a:r>
          </a:p>
          <a:p>
            <a:pPr marL="457200" lvl="0" indent="-228600" rtl="0">
              <a:spcBef>
                <a:spcPts val="0"/>
              </a:spcBef>
              <a:spcAft>
                <a:spcPts val="600"/>
              </a:spcAft>
              <a:buChar char="●"/>
            </a:pPr>
            <a:r>
              <a:rPr lang="en" dirty="0"/>
              <a:t>MLA and APA citation generator</a:t>
            </a:r>
          </a:p>
          <a:p>
            <a:pPr marL="457200" lvl="0" indent="-228600" rtl="0">
              <a:spcBef>
                <a:spcPts val="0"/>
              </a:spcBef>
              <a:spcAft>
                <a:spcPts val="600"/>
              </a:spcAft>
              <a:buChar char="●"/>
            </a:pPr>
            <a:r>
              <a:rPr lang="en" dirty="0"/>
              <a:t>Copy URL</a:t>
            </a:r>
          </a:p>
          <a:p>
            <a:pPr marL="457200" lvl="0" indent="-228600" rtl="0">
              <a:spcBef>
                <a:spcPts val="0"/>
              </a:spcBef>
              <a:spcAft>
                <a:spcPts val="600"/>
              </a:spcAft>
              <a:buChar char="●"/>
            </a:pPr>
            <a:r>
              <a:rPr lang="en" dirty="0"/>
              <a:t>Visual Browse</a:t>
            </a:r>
          </a:p>
          <a:p>
            <a:pPr marL="457200" lvl="0" indent="-228600" rtl="0">
              <a:spcBef>
                <a:spcPts val="0"/>
              </a:spcBef>
              <a:spcAft>
                <a:spcPts val="600"/>
              </a:spcAft>
              <a:buChar char="●"/>
            </a:pPr>
            <a:r>
              <a:rPr lang="en" dirty="0"/>
              <a:t>Social bookmarking</a:t>
            </a:r>
          </a:p>
          <a:p>
            <a:pPr marL="457200" lvl="0" indent="-228600">
              <a:spcBef>
                <a:spcPts val="0"/>
              </a:spcBef>
              <a:spcAft>
                <a:spcPts val="600"/>
              </a:spcAft>
              <a:buChar char="●"/>
            </a:pPr>
            <a:r>
              <a:rPr lang="en" dirty="0"/>
              <a:t>Student workbooks</a:t>
            </a:r>
          </a:p>
        </p:txBody>
      </p:sp>
      <p:sp>
        <p:nvSpPr>
          <p:cNvPr id="81" name="Shape 81"/>
          <p:cNvSpPr txBox="1"/>
          <p:nvPr/>
        </p:nvSpPr>
        <p:spPr>
          <a:xfrm>
            <a:off x="521050" y="4466125"/>
            <a:ext cx="3790500" cy="349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100000"/>
              <a:buFont typeface="Arial"/>
              <a:buNone/>
            </a:pPr>
            <a:r>
              <a:rPr lang="en" sz="1100">
                <a:solidFill>
                  <a:schemeClr val="dk1"/>
                </a:solidFill>
              </a:rPr>
              <a:t>http://proquest.libguides.com/SIRSDiscoverer</a:t>
            </a:r>
          </a:p>
          <a:p>
            <a:pPr lvl="0">
              <a:spcBef>
                <a:spcPts val="0"/>
              </a:spcBef>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Educators</a:t>
            </a:r>
            <a:endParaRPr lang="en-US" dirty="0"/>
          </a:p>
        </p:txBody>
      </p:sp>
      <p:pic>
        <p:nvPicPr>
          <p:cNvPr id="4" name="Picture 3"/>
          <p:cNvPicPr>
            <a:picLocks noChangeAspect="1"/>
          </p:cNvPicPr>
          <p:nvPr/>
        </p:nvPicPr>
        <p:blipFill>
          <a:blip r:embed="rId2"/>
          <a:stretch>
            <a:fillRect/>
          </a:stretch>
        </p:blipFill>
        <p:spPr>
          <a:xfrm>
            <a:off x="738880" y="1168399"/>
            <a:ext cx="7666240" cy="3521666"/>
          </a:xfrm>
          <a:prstGeom prst="rect">
            <a:avLst/>
          </a:prstGeom>
        </p:spPr>
      </p:pic>
      <p:pic>
        <p:nvPicPr>
          <p:cNvPr id="5" name="Picture 4"/>
          <p:cNvPicPr>
            <a:picLocks noChangeAspect="1"/>
          </p:cNvPicPr>
          <p:nvPr/>
        </p:nvPicPr>
        <p:blipFill>
          <a:blip r:embed="rId3"/>
          <a:stretch>
            <a:fillRect/>
          </a:stretch>
        </p:blipFill>
        <p:spPr>
          <a:xfrm>
            <a:off x="2968171" y="254544"/>
            <a:ext cx="5383893" cy="763181"/>
          </a:xfrm>
          <a:prstGeom prst="rect">
            <a:avLst/>
          </a:prstGeom>
        </p:spPr>
      </p:pic>
    </p:spTree>
    <p:extLst>
      <p:ext uri="{BB962C8B-B14F-4D97-AF65-F5344CB8AC3E}">
        <p14:creationId xmlns:p14="http://schemas.microsoft.com/office/powerpoint/2010/main" val="3024643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Carousel	</a:t>
            </a:r>
            <a:endParaRPr lang="en-US" dirty="0"/>
          </a:p>
        </p:txBody>
      </p:sp>
      <p:pic>
        <p:nvPicPr>
          <p:cNvPr id="4" name="Picture 3"/>
          <p:cNvPicPr>
            <a:picLocks noChangeAspect="1"/>
          </p:cNvPicPr>
          <p:nvPr/>
        </p:nvPicPr>
        <p:blipFill>
          <a:blip r:embed="rId2"/>
          <a:stretch>
            <a:fillRect/>
          </a:stretch>
        </p:blipFill>
        <p:spPr>
          <a:xfrm>
            <a:off x="661533" y="1651253"/>
            <a:ext cx="7820933" cy="1847596"/>
          </a:xfrm>
          <a:prstGeom prst="rect">
            <a:avLst/>
          </a:prstGeom>
        </p:spPr>
      </p:pic>
      <p:sp>
        <p:nvSpPr>
          <p:cNvPr id="3" name="Text Placeholder 2"/>
          <p:cNvSpPr>
            <a:spLocks noGrp="1"/>
          </p:cNvSpPr>
          <p:nvPr>
            <p:ph type="body" idx="1"/>
          </p:nvPr>
        </p:nvSpPr>
        <p:spPr>
          <a:xfrm>
            <a:off x="311700" y="3664857"/>
            <a:ext cx="8520600" cy="904018"/>
          </a:xfrm>
        </p:spPr>
        <p:txBody>
          <a:bodyPr/>
          <a:lstStyle/>
          <a:p>
            <a:pPr>
              <a:buNone/>
            </a:pPr>
            <a:r>
              <a:rPr lang="en-US" dirty="0" smtClean="0"/>
              <a:t>Browse the image carousel </a:t>
            </a:r>
          </a:p>
          <a:p>
            <a:pPr>
              <a:buNone/>
            </a:pPr>
            <a:r>
              <a:rPr lang="en-US" dirty="0" smtClean="0"/>
              <a:t>Click on “Learn More” to access a list of relevant search results</a:t>
            </a:r>
            <a:endParaRPr lang="en-US" dirty="0"/>
          </a:p>
        </p:txBody>
      </p:sp>
      <p:sp>
        <p:nvSpPr>
          <p:cNvPr id="5" name="Oval 4"/>
          <p:cNvSpPr/>
          <p:nvPr/>
        </p:nvSpPr>
        <p:spPr>
          <a:xfrm>
            <a:off x="551543" y="2264229"/>
            <a:ext cx="508000" cy="4717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9288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Search</a:t>
            </a:r>
            <a:endParaRPr lang="en-US" dirty="0"/>
          </a:p>
        </p:txBody>
      </p:sp>
      <p:pic>
        <p:nvPicPr>
          <p:cNvPr id="4" name="Picture 3"/>
          <p:cNvPicPr>
            <a:picLocks noChangeAspect="1"/>
          </p:cNvPicPr>
          <p:nvPr/>
        </p:nvPicPr>
        <p:blipFill>
          <a:blip r:embed="rId2"/>
          <a:stretch>
            <a:fillRect/>
          </a:stretch>
        </p:blipFill>
        <p:spPr>
          <a:xfrm>
            <a:off x="415685" y="1017725"/>
            <a:ext cx="8312630" cy="3979826"/>
          </a:xfrm>
          <a:prstGeom prst="rect">
            <a:avLst/>
          </a:prstGeom>
        </p:spPr>
      </p:pic>
    </p:spTree>
    <p:extLst>
      <p:ext uri="{BB962C8B-B14F-4D97-AF65-F5344CB8AC3E}">
        <p14:creationId xmlns:p14="http://schemas.microsoft.com/office/powerpoint/2010/main" val="35306595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History</a:t>
            </a:r>
            <a:endParaRPr lang="en-US" dirty="0"/>
          </a:p>
        </p:txBody>
      </p:sp>
      <p:pic>
        <p:nvPicPr>
          <p:cNvPr id="4" name="Picture 3"/>
          <p:cNvPicPr>
            <a:picLocks noChangeAspect="1"/>
          </p:cNvPicPr>
          <p:nvPr/>
        </p:nvPicPr>
        <p:blipFill>
          <a:blip r:embed="rId3"/>
          <a:stretch>
            <a:fillRect/>
          </a:stretch>
        </p:blipFill>
        <p:spPr>
          <a:xfrm>
            <a:off x="201380" y="1320799"/>
            <a:ext cx="8886830" cy="2496683"/>
          </a:xfrm>
          <a:prstGeom prst="rect">
            <a:avLst/>
          </a:prstGeom>
        </p:spPr>
      </p:pic>
    </p:spTree>
    <p:extLst>
      <p:ext uri="{BB962C8B-B14F-4D97-AF65-F5344CB8AC3E}">
        <p14:creationId xmlns:p14="http://schemas.microsoft.com/office/powerpoint/2010/main" val="4165861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Search--Keyword</a:t>
            </a:r>
            <a:endParaRPr lang="en-US" dirty="0"/>
          </a:p>
        </p:txBody>
      </p:sp>
      <p:pic>
        <p:nvPicPr>
          <p:cNvPr id="4" name="Picture 3"/>
          <p:cNvPicPr>
            <a:picLocks noChangeAspect="1"/>
          </p:cNvPicPr>
          <p:nvPr/>
        </p:nvPicPr>
        <p:blipFill>
          <a:blip r:embed="rId3"/>
          <a:stretch>
            <a:fillRect/>
          </a:stretch>
        </p:blipFill>
        <p:spPr>
          <a:xfrm>
            <a:off x="232227" y="1447975"/>
            <a:ext cx="8411029" cy="2592440"/>
          </a:xfrm>
          <a:prstGeom prst="rect">
            <a:avLst/>
          </a:prstGeom>
        </p:spPr>
      </p:pic>
    </p:spTree>
    <p:extLst>
      <p:ext uri="{BB962C8B-B14F-4D97-AF65-F5344CB8AC3E}">
        <p14:creationId xmlns:p14="http://schemas.microsoft.com/office/powerpoint/2010/main" val="24400548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Results</a:t>
            </a:r>
            <a:endParaRPr lang="en-US" dirty="0"/>
          </a:p>
        </p:txBody>
      </p:sp>
      <p:pic>
        <p:nvPicPr>
          <p:cNvPr id="4" name="Picture 3"/>
          <p:cNvPicPr>
            <a:picLocks noChangeAspect="1"/>
          </p:cNvPicPr>
          <p:nvPr/>
        </p:nvPicPr>
        <p:blipFill>
          <a:blip r:embed="rId2"/>
          <a:stretch>
            <a:fillRect/>
          </a:stretch>
        </p:blipFill>
        <p:spPr>
          <a:xfrm>
            <a:off x="193026" y="1017725"/>
            <a:ext cx="8950974" cy="4117544"/>
          </a:xfrm>
          <a:prstGeom prst="rect">
            <a:avLst/>
          </a:prstGeom>
        </p:spPr>
      </p:pic>
    </p:spTree>
    <p:extLst>
      <p:ext uri="{BB962C8B-B14F-4D97-AF65-F5344CB8AC3E}">
        <p14:creationId xmlns:p14="http://schemas.microsoft.com/office/powerpoint/2010/main" val="7999014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Search Results—Refine Results</a:t>
            </a:r>
            <a:endParaRPr lang="en-US" dirty="0"/>
          </a:p>
        </p:txBody>
      </p:sp>
      <p:pic>
        <p:nvPicPr>
          <p:cNvPr id="4" name="Picture 3"/>
          <p:cNvPicPr>
            <a:picLocks noChangeAspect="1"/>
          </p:cNvPicPr>
          <p:nvPr/>
        </p:nvPicPr>
        <p:blipFill>
          <a:blip r:embed="rId2"/>
          <a:stretch>
            <a:fillRect/>
          </a:stretch>
        </p:blipFill>
        <p:spPr>
          <a:xfrm>
            <a:off x="419267" y="0"/>
            <a:ext cx="1871491" cy="5082721"/>
          </a:xfrm>
          <a:prstGeom prst="rect">
            <a:avLst/>
          </a:prstGeom>
        </p:spPr>
      </p:pic>
      <p:pic>
        <p:nvPicPr>
          <p:cNvPr id="5" name="Picture 4"/>
          <p:cNvPicPr>
            <a:picLocks noChangeAspect="1"/>
          </p:cNvPicPr>
          <p:nvPr/>
        </p:nvPicPr>
        <p:blipFill>
          <a:blip r:embed="rId3"/>
          <a:stretch>
            <a:fillRect/>
          </a:stretch>
        </p:blipFill>
        <p:spPr>
          <a:xfrm>
            <a:off x="3305821" y="2539652"/>
            <a:ext cx="3535523" cy="1981548"/>
          </a:xfrm>
          <a:prstGeom prst="rect">
            <a:avLst/>
          </a:prstGeom>
        </p:spPr>
      </p:pic>
      <p:cxnSp>
        <p:nvCxnSpPr>
          <p:cNvPr id="7" name="Straight Arrow Connector 6"/>
          <p:cNvCxnSpPr/>
          <p:nvPr/>
        </p:nvCxnSpPr>
        <p:spPr>
          <a:xfrm flipV="1">
            <a:off x="2014654" y="3717073"/>
            <a:ext cx="1211766" cy="80412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6373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Results—Relevance and Page Options</a:t>
            </a:r>
            <a:endParaRPr lang="en-US" dirty="0"/>
          </a:p>
        </p:txBody>
      </p:sp>
      <p:pic>
        <p:nvPicPr>
          <p:cNvPr id="4" name="Picture 3"/>
          <p:cNvPicPr>
            <a:picLocks noChangeAspect="1"/>
          </p:cNvPicPr>
          <p:nvPr/>
        </p:nvPicPr>
        <p:blipFill>
          <a:blip r:embed="rId2"/>
          <a:stretch>
            <a:fillRect/>
          </a:stretch>
        </p:blipFill>
        <p:spPr>
          <a:xfrm>
            <a:off x="606503" y="1182913"/>
            <a:ext cx="4372803" cy="1956254"/>
          </a:xfrm>
          <a:prstGeom prst="rect">
            <a:avLst/>
          </a:prstGeom>
        </p:spPr>
      </p:pic>
      <p:pic>
        <p:nvPicPr>
          <p:cNvPr id="5" name="Picture 4"/>
          <p:cNvPicPr>
            <a:picLocks noChangeAspect="1"/>
          </p:cNvPicPr>
          <p:nvPr/>
        </p:nvPicPr>
        <p:blipFill>
          <a:blip r:embed="rId3"/>
          <a:stretch>
            <a:fillRect/>
          </a:stretch>
        </p:blipFill>
        <p:spPr>
          <a:xfrm>
            <a:off x="4979306" y="1614940"/>
            <a:ext cx="3309932" cy="3048454"/>
          </a:xfrm>
          <a:prstGeom prst="rect">
            <a:avLst/>
          </a:prstGeom>
        </p:spPr>
      </p:pic>
    </p:spTree>
    <p:extLst>
      <p:ext uri="{BB962C8B-B14F-4D97-AF65-F5344CB8AC3E}">
        <p14:creationId xmlns:p14="http://schemas.microsoft.com/office/powerpoint/2010/main" val="32817642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List—Article Information</a:t>
            </a:r>
            <a:endParaRPr lang="en-US" dirty="0"/>
          </a:p>
        </p:txBody>
      </p:sp>
      <p:sp>
        <p:nvSpPr>
          <p:cNvPr id="3" name="Text Placeholder 2"/>
          <p:cNvSpPr>
            <a:spLocks noGrp="1"/>
          </p:cNvSpPr>
          <p:nvPr>
            <p:ph type="body" idx="1"/>
          </p:nvPr>
        </p:nvSpPr>
        <p:spPr>
          <a:xfrm>
            <a:off x="311700" y="2670399"/>
            <a:ext cx="8520600" cy="1898476"/>
          </a:xfrm>
        </p:spPr>
        <p:txBody>
          <a:bodyPr/>
          <a:lstStyle/>
          <a:p>
            <a:pPr>
              <a:buNone/>
            </a:pPr>
            <a:r>
              <a:rPr lang="en-US" sz="1400" dirty="0" smtClean="0"/>
              <a:t>Title information, including Lexile level</a:t>
            </a:r>
          </a:p>
          <a:p>
            <a:pPr>
              <a:buNone/>
            </a:pPr>
            <a:r>
              <a:rPr lang="en-US" sz="1400" dirty="0" smtClean="0"/>
              <a:t>Subjects</a:t>
            </a:r>
          </a:p>
          <a:p>
            <a:pPr>
              <a:buNone/>
            </a:pPr>
            <a:r>
              <a:rPr lang="en-US" sz="1400" dirty="0"/>
              <a:t>2 options: PDF or HTML full text view</a:t>
            </a:r>
          </a:p>
          <a:p>
            <a:pPr>
              <a:buNone/>
            </a:pPr>
            <a:r>
              <a:rPr lang="en-US" sz="1400" dirty="0" smtClean="0"/>
              <a:t>Article preview information</a:t>
            </a:r>
          </a:p>
          <a:p>
            <a:pPr>
              <a:buNone/>
            </a:pPr>
            <a:r>
              <a:rPr lang="en-US" sz="1400" dirty="0" smtClean="0"/>
              <a:t>Save and share</a:t>
            </a:r>
          </a:p>
          <a:p>
            <a:pPr>
              <a:buNone/>
            </a:pPr>
            <a:endParaRPr lang="en-US" sz="1400" dirty="0" smtClean="0"/>
          </a:p>
          <a:p>
            <a:pPr>
              <a:buNone/>
            </a:pPr>
            <a:endParaRPr lang="en-US" sz="1400" dirty="0"/>
          </a:p>
        </p:txBody>
      </p:sp>
      <p:pic>
        <p:nvPicPr>
          <p:cNvPr id="4" name="Picture 3"/>
          <p:cNvPicPr>
            <a:picLocks noChangeAspect="1"/>
          </p:cNvPicPr>
          <p:nvPr/>
        </p:nvPicPr>
        <p:blipFill>
          <a:blip r:embed="rId2"/>
          <a:stretch>
            <a:fillRect/>
          </a:stretch>
        </p:blipFill>
        <p:spPr>
          <a:xfrm>
            <a:off x="135444" y="1509486"/>
            <a:ext cx="8873112" cy="1160913"/>
          </a:xfrm>
          <a:prstGeom prst="rect">
            <a:avLst/>
          </a:prstGeom>
        </p:spPr>
      </p:pic>
      <p:pic>
        <p:nvPicPr>
          <p:cNvPr id="7" name="Picture 6"/>
          <p:cNvPicPr>
            <a:picLocks noChangeAspect="1"/>
          </p:cNvPicPr>
          <p:nvPr/>
        </p:nvPicPr>
        <p:blipFill rotWithShape="1">
          <a:blip r:embed="rId3"/>
          <a:srcRect l="51111" t="28121" r="6319" b="30132"/>
          <a:stretch/>
        </p:blipFill>
        <p:spPr>
          <a:xfrm>
            <a:off x="5351931" y="2948125"/>
            <a:ext cx="2834125" cy="1563358"/>
          </a:xfrm>
          <a:prstGeom prst="rect">
            <a:avLst/>
          </a:prstGeom>
        </p:spPr>
      </p:pic>
      <p:cxnSp>
        <p:nvCxnSpPr>
          <p:cNvPr id="9" name="Straight Arrow Connector 8"/>
          <p:cNvCxnSpPr/>
          <p:nvPr/>
        </p:nvCxnSpPr>
        <p:spPr>
          <a:xfrm flipV="1">
            <a:off x="2674046" y="4223658"/>
            <a:ext cx="2677885" cy="50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431315" y="1843314"/>
            <a:ext cx="1008742" cy="10474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1830659" y="4427964"/>
            <a:ext cx="457200" cy="495300"/>
          </a:xfrm>
          <a:prstGeom prst="rect">
            <a:avLst/>
          </a:prstGeom>
        </p:spPr>
      </p:pic>
    </p:spTree>
    <p:extLst>
      <p:ext uri="{BB962C8B-B14F-4D97-AF65-F5344CB8AC3E}">
        <p14:creationId xmlns:p14="http://schemas.microsoft.com/office/powerpoint/2010/main" val="5067814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Full-text View</a:t>
            </a:r>
            <a:endParaRPr lang="en-US" dirty="0"/>
          </a:p>
        </p:txBody>
      </p:sp>
      <p:pic>
        <p:nvPicPr>
          <p:cNvPr id="4" name="Picture 3"/>
          <p:cNvPicPr>
            <a:picLocks noChangeAspect="1"/>
          </p:cNvPicPr>
          <p:nvPr/>
        </p:nvPicPr>
        <p:blipFill>
          <a:blip r:embed="rId2"/>
          <a:stretch>
            <a:fillRect/>
          </a:stretch>
        </p:blipFill>
        <p:spPr>
          <a:xfrm>
            <a:off x="466880" y="1017725"/>
            <a:ext cx="8580055" cy="3850141"/>
          </a:xfrm>
          <a:prstGeom prst="rect">
            <a:avLst/>
          </a:prstGeom>
        </p:spPr>
      </p:pic>
      <p:sp>
        <p:nvSpPr>
          <p:cNvPr id="5" name="5-Point Star 4"/>
          <p:cNvSpPr/>
          <p:nvPr/>
        </p:nvSpPr>
        <p:spPr>
          <a:xfrm>
            <a:off x="1712686" y="1828800"/>
            <a:ext cx="116114" cy="145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769258" y="3251200"/>
            <a:ext cx="116114" cy="145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8077201" y="1590425"/>
            <a:ext cx="116114" cy="145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770743" y="2871086"/>
            <a:ext cx="116114" cy="1451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623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Google Drive and Classroom Integration</a:t>
            </a:r>
          </a:p>
        </p:txBody>
      </p:sp>
      <p:pic>
        <p:nvPicPr>
          <p:cNvPr id="88" name="Shape 88"/>
          <p:cNvPicPr preferRelativeResize="0"/>
          <p:nvPr/>
        </p:nvPicPr>
        <p:blipFill rotWithShape="1">
          <a:blip r:embed="rId3">
            <a:alphaModFix/>
          </a:blip>
          <a:srcRect t="9723" r="-654" b="6810"/>
          <a:stretch/>
        </p:blipFill>
        <p:spPr>
          <a:xfrm>
            <a:off x="746095" y="1212025"/>
            <a:ext cx="7805179" cy="364069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Translate</a:t>
            </a:r>
            <a:endParaRPr lang="en-US" dirty="0"/>
          </a:p>
        </p:txBody>
      </p:sp>
      <p:pic>
        <p:nvPicPr>
          <p:cNvPr id="4" name="Picture 3"/>
          <p:cNvPicPr>
            <a:picLocks noChangeAspect="1"/>
          </p:cNvPicPr>
          <p:nvPr/>
        </p:nvPicPr>
        <p:blipFill rotWithShape="1">
          <a:blip r:embed="rId2"/>
          <a:srcRect l="12094" t="25528" r="62696" b="4323"/>
          <a:stretch/>
        </p:blipFill>
        <p:spPr>
          <a:xfrm>
            <a:off x="3091542" y="445025"/>
            <a:ext cx="2721430" cy="4259629"/>
          </a:xfrm>
          <a:prstGeom prst="rect">
            <a:avLst/>
          </a:prstGeom>
        </p:spPr>
      </p:pic>
      <p:sp>
        <p:nvSpPr>
          <p:cNvPr id="5" name="TextBox 4"/>
          <p:cNvSpPr txBox="1"/>
          <p:nvPr/>
        </p:nvSpPr>
        <p:spPr>
          <a:xfrm>
            <a:off x="820057" y="1335314"/>
            <a:ext cx="3389086" cy="307777"/>
          </a:xfrm>
          <a:prstGeom prst="rect">
            <a:avLst/>
          </a:prstGeom>
          <a:noFill/>
        </p:spPr>
        <p:txBody>
          <a:bodyPr wrap="square" rtlCol="0">
            <a:spAutoFit/>
          </a:bodyPr>
          <a:lstStyle/>
          <a:p>
            <a:r>
              <a:rPr lang="en-US" dirty="0" smtClean="0"/>
              <a:t>34 language options available</a:t>
            </a:r>
            <a:endParaRPr lang="en-US" dirty="0"/>
          </a:p>
        </p:txBody>
      </p:sp>
    </p:spTree>
    <p:extLst>
      <p:ext uri="{BB962C8B-B14F-4D97-AF65-F5344CB8AC3E}">
        <p14:creationId xmlns:p14="http://schemas.microsoft.com/office/powerpoint/2010/main" val="13418816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Text-to-Speech Settings</a:t>
            </a:r>
            <a:endParaRPr lang="en-US" dirty="0"/>
          </a:p>
        </p:txBody>
      </p:sp>
      <p:pic>
        <p:nvPicPr>
          <p:cNvPr id="4" name="Picture 3"/>
          <p:cNvPicPr>
            <a:picLocks noChangeAspect="1"/>
          </p:cNvPicPr>
          <p:nvPr/>
        </p:nvPicPr>
        <p:blipFill>
          <a:blip r:embed="rId2"/>
          <a:stretch>
            <a:fillRect/>
          </a:stretch>
        </p:blipFill>
        <p:spPr>
          <a:xfrm>
            <a:off x="311700" y="1226458"/>
            <a:ext cx="5076825" cy="1914525"/>
          </a:xfrm>
          <a:prstGeom prst="rect">
            <a:avLst/>
          </a:prstGeom>
        </p:spPr>
      </p:pic>
      <p:pic>
        <p:nvPicPr>
          <p:cNvPr id="5" name="Picture 4"/>
          <p:cNvPicPr>
            <a:picLocks noChangeAspect="1"/>
          </p:cNvPicPr>
          <p:nvPr/>
        </p:nvPicPr>
        <p:blipFill>
          <a:blip r:embed="rId3"/>
          <a:stretch>
            <a:fillRect/>
          </a:stretch>
        </p:blipFill>
        <p:spPr>
          <a:xfrm>
            <a:off x="5821084" y="779091"/>
            <a:ext cx="2681111" cy="3609521"/>
          </a:xfrm>
          <a:prstGeom prst="rect">
            <a:avLst/>
          </a:prstGeom>
        </p:spPr>
      </p:pic>
      <p:pic>
        <p:nvPicPr>
          <p:cNvPr id="6" name="Picture 5"/>
          <p:cNvPicPr>
            <a:picLocks noChangeAspect="1"/>
          </p:cNvPicPr>
          <p:nvPr/>
        </p:nvPicPr>
        <p:blipFill>
          <a:blip r:embed="rId4"/>
          <a:stretch>
            <a:fillRect/>
          </a:stretch>
        </p:blipFill>
        <p:spPr>
          <a:xfrm>
            <a:off x="3307244" y="3207657"/>
            <a:ext cx="2377820" cy="1775051"/>
          </a:xfrm>
          <a:prstGeom prst="rect">
            <a:avLst/>
          </a:prstGeom>
        </p:spPr>
      </p:pic>
    </p:spTree>
    <p:extLst>
      <p:ext uri="{BB962C8B-B14F-4D97-AF65-F5344CB8AC3E}">
        <p14:creationId xmlns:p14="http://schemas.microsoft.com/office/powerpoint/2010/main" val="2397256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Similar Results</a:t>
            </a:r>
            <a:endParaRPr lang="en-US" dirty="0"/>
          </a:p>
        </p:txBody>
      </p:sp>
      <p:pic>
        <p:nvPicPr>
          <p:cNvPr id="4" name="Picture 3"/>
          <p:cNvPicPr>
            <a:picLocks noChangeAspect="1"/>
          </p:cNvPicPr>
          <p:nvPr/>
        </p:nvPicPr>
        <p:blipFill>
          <a:blip r:embed="rId2"/>
          <a:stretch>
            <a:fillRect/>
          </a:stretch>
        </p:blipFill>
        <p:spPr>
          <a:xfrm>
            <a:off x="4136571" y="299801"/>
            <a:ext cx="1581150" cy="1095375"/>
          </a:xfrm>
          <a:prstGeom prst="rect">
            <a:avLst/>
          </a:prstGeom>
        </p:spPr>
      </p:pic>
      <p:pic>
        <p:nvPicPr>
          <p:cNvPr id="5" name="Picture 4"/>
          <p:cNvPicPr>
            <a:picLocks noChangeAspect="1"/>
          </p:cNvPicPr>
          <p:nvPr/>
        </p:nvPicPr>
        <p:blipFill>
          <a:blip r:embed="rId3"/>
          <a:stretch>
            <a:fillRect/>
          </a:stretch>
        </p:blipFill>
        <p:spPr>
          <a:xfrm>
            <a:off x="1076877" y="1540400"/>
            <a:ext cx="6710813" cy="3064781"/>
          </a:xfrm>
          <a:prstGeom prst="rect">
            <a:avLst/>
          </a:prstGeom>
        </p:spPr>
      </p:pic>
      <p:pic>
        <p:nvPicPr>
          <p:cNvPr id="6" name="Picture 5"/>
          <p:cNvPicPr>
            <a:picLocks noChangeAspect="1"/>
          </p:cNvPicPr>
          <p:nvPr/>
        </p:nvPicPr>
        <p:blipFill>
          <a:blip r:embed="rId4"/>
          <a:stretch>
            <a:fillRect/>
          </a:stretch>
        </p:blipFill>
        <p:spPr>
          <a:xfrm>
            <a:off x="5783896" y="152164"/>
            <a:ext cx="1897414" cy="1158421"/>
          </a:xfrm>
          <a:prstGeom prst="rect">
            <a:avLst/>
          </a:prstGeom>
          <a:ln w="12700">
            <a:solidFill>
              <a:srgbClr val="FF0000"/>
            </a:solidFill>
          </a:ln>
        </p:spPr>
      </p:pic>
    </p:spTree>
    <p:extLst>
      <p:ext uri="{BB962C8B-B14F-4D97-AF65-F5344CB8AC3E}">
        <p14:creationId xmlns:p14="http://schemas.microsoft.com/office/powerpoint/2010/main" val="560548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by Category</a:t>
            </a:r>
            <a:endParaRPr lang="en-US" dirty="0"/>
          </a:p>
        </p:txBody>
      </p:sp>
      <p:pic>
        <p:nvPicPr>
          <p:cNvPr id="4" name="Picture 3"/>
          <p:cNvPicPr>
            <a:picLocks noChangeAspect="1"/>
          </p:cNvPicPr>
          <p:nvPr/>
        </p:nvPicPr>
        <p:blipFill>
          <a:blip r:embed="rId2"/>
          <a:stretch>
            <a:fillRect/>
          </a:stretch>
        </p:blipFill>
        <p:spPr>
          <a:xfrm>
            <a:off x="442686" y="1378889"/>
            <a:ext cx="8495846" cy="3304690"/>
          </a:xfrm>
          <a:prstGeom prst="rect">
            <a:avLst/>
          </a:prstGeom>
        </p:spPr>
      </p:pic>
    </p:spTree>
    <p:extLst>
      <p:ext uri="{BB962C8B-B14F-4D97-AF65-F5344CB8AC3E}">
        <p14:creationId xmlns:p14="http://schemas.microsoft.com/office/powerpoint/2010/main" val="41198497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a Category</a:t>
            </a:r>
            <a:endParaRPr lang="en-US" dirty="0"/>
          </a:p>
        </p:txBody>
      </p:sp>
      <p:pic>
        <p:nvPicPr>
          <p:cNvPr id="4" name="Picture 3"/>
          <p:cNvPicPr>
            <a:picLocks noChangeAspect="1"/>
          </p:cNvPicPr>
          <p:nvPr/>
        </p:nvPicPr>
        <p:blipFill>
          <a:blip r:embed="rId2"/>
          <a:stretch>
            <a:fillRect/>
          </a:stretch>
        </p:blipFill>
        <p:spPr>
          <a:xfrm>
            <a:off x="821873" y="1124857"/>
            <a:ext cx="7398202" cy="3699101"/>
          </a:xfrm>
          <a:prstGeom prst="rect">
            <a:avLst/>
          </a:prstGeom>
        </p:spPr>
      </p:pic>
    </p:spTree>
    <p:extLst>
      <p:ext uri="{BB962C8B-B14F-4D97-AF65-F5344CB8AC3E}">
        <p14:creationId xmlns:p14="http://schemas.microsoft.com/office/powerpoint/2010/main" val="29468830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 Browse—Picking a Topic</a:t>
            </a:r>
            <a:endParaRPr lang="en-US" dirty="0"/>
          </a:p>
        </p:txBody>
      </p:sp>
      <p:pic>
        <p:nvPicPr>
          <p:cNvPr id="4" name="Picture 3"/>
          <p:cNvPicPr>
            <a:picLocks noChangeAspect="1"/>
          </p:cNvPicPr>
          <p:nvPr/>
        </p:nvPicPr>
        <p:blipFill>
          <a:blip r:embed="rId2"/>
          <a:stretch>
            <a:fillRect/>
          </a:stretch>
        </p:blipFill>
        <p:spPr>
          <a:xfrm>
            <a:off x="311700" y="1017725"/>
            <a:ext cx="8338814" cy="3791184"/>
          </a:xfrm>
          <a:prstGeom prst="rect">
            <a:avLst/>
          </a:prstGeom>
        </p:spPr>
      </p:pic>
    </p:spTree>
    <p:extLst>
      <p:ext uri="{BB962C8B-B14F-4D97-AF65-F5344CB8AC3E}">
        <p14:creationId xmlns:p14="http://schemas.microsoft.com/office/powerpoint/2010/main" val="23043011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Middle School Student Research</a:t>
            </a:r>
            <a:endParaRPr lang="en-US" dirty="0"/>
          </a:p>
        </p:txBody>
      </p:sp>
      <p:pic>
        <p:nvPicPr>
          <p:cNvPr id="4" name="Picture 3"/>
          <p:cNvPicPr>
            <a:picLocks noChangeAspect="1"/>
          </p:cNvPicPr>
          <p:nvPr/>
        </p:nvPicPr>
        <p:blipFill>
          <a:blip r:embed="rId3"/>
          <a:stretch>
            <a:fillRect/>
          </a:stretch>
        </p:blipFill>
        <p:spPr>
          <a:xfrm>
            <a:off x="722051" y="1017725"/>
            <a:ext cx="7455713" cy="3583123"/>
          </a:xfrm>
          <a:prstGeom prst="rect">
            <a:avLst/>
          </a:prstGeom>
        </p:spPr>
      </p:pic>
    </p:spTree>
    <p:extLst>
      <p:ext uri="{BB962C8B-B14F-4D97-AF65-F5344CB8AC3E}">
        <p14:creationId xmlns:p14="http://schemas.microsoft.com/office/powerpoint/2010/main" val="33235115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Middle School—Advanced Search</a:t>
            </a:r>
            <a:endParaRPr lang="en-US" dirty="0"/>
          </a:p>
        </p:txBody>
      </p:sp>
      <p:pic>
        <p:nvPicPr>
          <p:cNvPr id="4" name="Picture 3"/>
          <p:cNvPicPr>
            <a:picLocks noChangeAspect="1"/>
          </p:cNvPicPr>
          <p:nvPr/>
        </p:nvPicPr>
        <p:blipFill>
          <a:blip r:embed="rId3"/>
          <a:stretch>
            <a:fillRect/>
          </a:stretch>
        </p:blipFill>
        <p:spPr>
          <a:xfrm>
            <a:off x="599406" y="1017725"/>
            <a:ext cx="8095785" cy="3599543"/>
          </a:xfrm>
          <a:prstGeom prst="rect">
            <a:avLst/>
          </a:prstGeom>
        </p:spPr>
      </p:pic>
    </p:spTree>
    <p:extLst>
      <p:ext uri="{BB962C8B-B14F-4D97-AF65-F5344CB8AC3E}">
        <p14:creationId xmlns:p14="http://schemas.microsoft.com/office/powerpoint/2010/main" val="36120655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Explora</a:t>
            </a:r>
            <a:r>
              <a:rPr lang="en-US" dirty="0"/>
              <a:t> Middle School—Advanced Search</a:t>
            </a:r>
          </a:p>
        </p:txBody>
      </p:sp>
      <p:pic>
        <p:nvPicPr>
          <p:cNvPr id="4" name="Picture 3"/>
          <p:cNvPicPr>
            <a:picLocks noChangeAspect="1"/>
          </p:cNvPicPr>
          <p:nvPr/>
        </p:nvPicPr>
        <p:blipFill>
          <a:blip r:embed="rId2"/>
          <a:stretch>
            <a:fillRect/>
          </a:stretch>
        </p:blipFill>
        <p:spPr>
          <a:xfrm>
            <a:off x="797884" y="1349828"/>
            <a:ext cx="8034416" cy="3390219"/>
          </a:xfrm>
          <a:prstGeom prst="rect">
            <a:avLst/>
          </a:prstGeom>
        </p:spPr>
      </p:pic>
    </p:spTree>
    <p:extLst>
      <p:ext uri="{BB962C8B-B14F-4D97-AF65-F5344CB8AC3E}">
        <p14:creationId xmlns:p14="http://schemas.microsoft.com/office/powerpoint/2010/main" val="13857226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and Search Results	</a:t>
            </a:r>
            <a:endParaRPr lang="en-US" dirty="0"/>
          </a:p>
        </p:txBody>
      </p:sp>
      <p:sp>
        <p:nvSpPr>
          <p:cNvPr id="3" name="Text Placeholder 2"/>
          <p:cNvSpPr>
            <a:spLocks noGrp="1"/>
          </p:cNvSpPr>
          <p:nvPr>
            <p:ph type="body" idx="1"/>
          </p:nvPr>
        </p:nvSpPr>
        <p:spPr/>
        <p:txBody>
          <a:bodyPr/>
          <a:lstStyle/>
          <a:p>
            <a:pPr>
              <a:buNone/>
            </a:pPr>
            <a:r>
              <a:rPr lang="en-US" dirty="0" smtClean="0"/>
              <a:t>Same results listing as </a:t>
            </a:r>
            <a:r>
              <a:rPr lang="en-US" dirty="0" err="1" smtClean="0"/>
              <a:t>Explora</a:t>
            </a:r>
            <a:r>
              <a:rPr lang="en-US" dirty="0" smtClean="0"/>
              <a:t> Elementary Student Research</a:t>
            </a:r>
          </a:p>
          <a:p>
            <a:pPr marL="285750" indent="-285750">
              <a:buFont typeface="Arial" panose="020B0604020202020204" pitchFamily="34" charset="0"/>
              <a:buChar char="•"/>
            </a:pPr>
            <a:r>
              <a:rPr lang="en-US" dirty="0" smtClean="0"/>
              <a:t>Refine results</a:t>
            </a:r>
          </a:p>
          <a:p>
            <a:pPr marL="285750" indent="-285750">
              <a:buFont typeface="Arial" panose="020B0604020202020204" pitchFamily="34" charset="0"/>
              <a:buChar char="•"/>
            </a:pPr>
            <a:r>
              <a:rPr lang="en-US" dirty="0" smtClean="0"/>
              <a:t>Text-to-speech</a:t>
            </a:r>
          </a:p>
          <a:p>
            <a:pPr marL="285750" indent="-285750">
              <a:buFont typeface="Arial" panose="020B0604020202020204" pitchFamily="34" charset="0"/>
              <a:buChar char="•"/>
            </a:pPr>
            <a:r>
              <a:rPr lang="en-US" dirty="0" smtClean="0"/>
              <a:t>Save and share</a:t>
            </a:r>
          </a:p>
          <a:p>
            <a:pPr marL="285750" indent="-285750">
              <a:buFont typeface="Arial" panose="020B0604020202020204" pitchFamily="34" charset="0"/>
              <a:buChar char="•"/>
            </a:pPr>
            <a:r>
              <a:rPr lang="en-US" dirty="0" smtClean="0"/>
              <a:t>Translate</a:t>
            </a:r>
          </a:p>
          <a:p>
            <a:pPr marL="285750" indent="-285750">
              <a:buFont typeface="Arial" panose="020B0604020202020204" pitchFamily="34" charset="0"/>
              <a:buChar char="•"/>
            </a:pPr>
            <a:r>
              <a:rPr lang="en-US" dirty="0" smtClean="0"/>
              <a:t>Title information</a:t>
            </a:r>
          </a:p>
          <a:p>
            <a:pPr marL="285750" indent="-285750">
              <a:buFont typeface="Arial" panose="020B0604020202020204" pitchFamily="34" charset="0"/>
              <a:buChar char="•"/>
            </a:pPr>
            <a:r>
              <a:rPr lang="en-US" dirty="0" smtClean="0"/>
              <a:t>Sort by options</a:t>
            </a:r>
            <a:endParaRPr lang="en-US" dirty="0"/>
          </a:p>
        </p:txBody>
      </p:sp>
      <p:pic>
        <p:nvPicPr>
          <p:cNvPr id="4" name="Picture 3"/>
          <p:cNvPicPr>
            <a:picLocks noChangeAspect="1"/>
          </p:cNvPicPr>
          <p:nvPr/>
        </p:nvPicPr>
        <p:blipFill>
          <a:blip r:embed="rId2"/>
          <a:stretch>
            <a:fillRect/>
          </a:stretch>
        </p:blipFill>
        <p:spPr>
          <a:xfrm>
            <a:off x="2616380" y="2126342"/>
            <a:ext cx="6215920" cy="1625600"/>
          </a:xfrm>
          <a:prstGeom prst="rect">
            <a:avLst/>
          </a:prstGeom>
        </p:spPr>
      </p:pic>
    </p:spTree>
    <p:extLst>
      <p:ext uri="{BB962C8B-B14F-4D97-AF65-F5344CB8AC3E}">
        <p14:creationId xmlns:p14="http://schemas.microsoft.com/office/powerpoint/2010/main" val="3686153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SIRS Discoverer Logo</a:t>
            </a:r>
          </a:p>
        </p:txBody>
      </p:sp>
      <p:sp>
        <p:nvSpPr>
          <p:cNvPr id="94" name="Shape 9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The sailboat icon is on every page to easily navigate back to the homepage/landing page</a:t>
            </a:r>
          </a:p>
          <a:p>
            <a:pPr lvl="0">
              <a:spcBef>
                <a:spcPts val="0"/>
              </a:spcBef>
              <a:buNone/>
            </a:pPr>
            <a:endParaRPr/>
          </a:p>
        </p:txBody>
      </p:sp>
      <p:pic>
        <p:nvPicPr>
          <p:cNvPr id="96" name="Shape 96"/>
          <p:cNvPicPr preferRelativeResize="0"/>
          <p:nvPr/>
        </p:nvPicPr>
        <p:blipFill>
          <a:blip r:embed="rId3">
            <a:alphaModFix/>
          </a:blip>
          <a:stretch>
            <a:fillRect/>
          </a:stretch>
        </p:blipFill>
        <p:spPr>
          <a:xfrm>
            <a:off x="1446012" y="1950775"/>
            <a:ext cx="6251973" cy="2933399"/>
          </a:xfrm>
          <a:prstGeom prst="rect">
            <a:avLst/>
          </a:prstGeom>
          <a:noFill/>
          <a:ln>
            <a:noFill/>
          </a:ln>
        </p:spPr>
      </p:pic>
      <p:pic>
        <p:nvPicPr>
          <p:cNvPr id="95" name="Shape 95"/>
          <p:cNvPicPr preferRelativeResize="0"/>
          <p:nvPr/>
        </p:nvPicPr>
        <p:blipFill>
          <a:blip r:embed="rId4">
            <a:alphaModFix/>
          </a:blip>
          <a:stretch>
            <a:fillRect/>
          </a:stretch>
        </p:blipFill>
        <p:spPr>
          <a:xfrm>
            <a:off x="421145" y="2198139"/>
            <a:ext cx="3067050" cy="533400"/>
          </a:xfrm>
          <a:prstGeom prst="rect">
            <a:avLst/>
          </a:prstGeom>
          <a:noFill/>
          <a:ln w="28575">
            <a:solidFill>
              <a:srgbClr val="FF0000"/>
            </a:solid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by Category</a:t>
            </a:r>
            <a:endParaRPr lang="en-US" dirty="0"/>
          </a:p>
        </p:txBody>
      </p:sp>
      <p:sp>
        <p:nvSpPr>
          <p:cNvPr id="3" name="Text Placeholder 2"/>
          <p:cNvSpPr>
            <a:spLocks noGrp="1"/>
          </p:cNvSpPr>
          <p:nvPr>
            <p:ph type="body" idx="1"/>
          </p:nvPr>
        </p:nvSpPr>
        <p:spPr/>
        <p:txBody>
          <a:bodyPr/>
          <a:lstStyle/>
          <a:p>
            <a:pPr>
              <a:buNone/>
            </a:pPr>
            <a:r>
              <a:rPr lang="en-US" dirty="0" smtClean="0"/>
              <a:t>8 categories with 3 featured topics</a:t>
            </a:r>
          </a:p>
          <a:p>
            <a:pPr>
              <a:buNone/>
            </a:pPr>
            <a:r>
              <a:rPr lang="en-US" dirty="0" smtClean="0"/>
              <a:t>“More” for additional topics</a:t>
            </a:r>
          </a:p>
          <a:p>
            <a:pPr>
              <a:buNone/>
            </a:pPr>
            <a:endParaRPr lang="en-US" dirty="0" smtClean="0"/>
          </a:p>
        </p:txBody>
      </p:sp>
      <p:pic>
        <p:nvPicPr>
          <p:cNvPr id="4" name="Picture 3"/>
          <p:cNvPicPr>
            <a:picLocks noChangeAspect="1"/>
          </p:cNvPicPr>
          <p:nvPr/>
        </p:nvPicPr>
        <p:blipFill>
          <a:blip r:embed="rId2"/>
          <a:stretch>
            <a:fillRect/>
          </a:stretch>
        </p:blipFill>
        <p:spPr>
          <a:xfrm>
            <a:off x="311700" y="2235200"/>
            <a:ext cx="8292493" cy="2268361"/>
          </a:xfrm>
          <a:prstGeom prst="rect">
            <a:avLst/>
          </a:prstGeom>
        </p:spPr>
      </p:pic>
    </p:spTree>
    <p:extLst>
      <p:ext uri="{BB962C8B-B14F-4D97-AF65-F5344CB8AC3E}">
        <p14:creationId xmlns:p14="http://schemas.microsoft.com/office/powerpoint/2010/main" val="36079224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by Category--Topics</a:t>
            </a:r>
            <a:endParaRPr lang="en-US" dirty="0"/>
          </a:p>
        </p:txBody>
      </p:sp>
      <p:pic>
        <p:nvPicPr>
          <p:cNvPr id="4" name="Picture 3"/>
          <p:cNvPicPr>
            <a:picLocks noChangeAspect="1"/>
          </p:cNvPicPr>
          <p:nvPr/>
        </p:nvPicPr>
        <p:blipFill>
          <a:blip r:embed="rId2"/>
          <a:stretch>
            <a:fillRect/>
          </a:stretch>
        </p:blipFill>
        <p:spPr>
          <a:xfrm>
            <a:off x="224970" y="1017725"/>
            <a:ext cx="8277147" cy="3964425"/>
          </a:xfrm>
          <a:prstGeom prst="rect">
            <a:avLst/>
          </a:prstGeom>
        </p:spPr>
      </p:pic>
    </p:spTree>
    <p:extLst>
      <p:ext uri="{BB962C8B-B14F-4D97-AF65-F5344CB8AC3E}">
        <p14:creationId xmlns:p14="http://schemas.microsoft.com/office/powerpoint/2010/main" val="31707871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High School Student Research </a:t>
            </a:r>
            <a:endParaRPr lang="en-US" dirty="0"/>
          </a:p>
        </p:txBody>
      </p:sp>
      <p:pic>
        <p:nvPicPr>
          <p:cNvPr id="4" name="Picture 3"/>
          <p:cNvPicPr>
            <a:picLocks noChangeAspect="1"/>
          </p:cNvPicPr>
          <p:nvPr/>
        </p:nvPicPr>
        <p:blipFill>
          <a:blip r:embed="rId3"/>
          <a:stretch>
            <a:fillRect/>
          </a:stretch>
        </p:blipFill>
        <p:spPr>
          <a:xfrm>
            <a:off x="391971" y="1017725"/>
            <a:ext cx="8323857" cy="3987424"/>
          </a:xfrm>
          <a:prstGeom prst="rect">
            <a:avLst/>
          </a:prstGeom>
        </p:spPr>
      </p:pic>
    </p:spTree>
    <p:extLst>
      <p:ext uri="{BB962C8B-B14F-4D97-AF65-F5344CB8AC3E}">
        <p14:creationId xmlns:p14="http://schemas.microsoft.com/office/powerpoint/2010/main" val="924333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and Search Results</a:t>
            </a:r>
            <a:endParaRPr lang="en-US" dirty="0"/>
          </a:p>
        </p:txBody>
      </p:sp>
      <p:sp>
        <p:nvSpPr>
          <p:cNvPr id="3" name="Text Placeholder 2"/>
          <p:cNvSpPr>
            <a:spLocks noGrp="1"/>
          </p:cNvSpPr>
          <p:nvPr>
            <p:ph type="body" idx="1"/>
          </p:nvPr>
        </p:nvSpPr>
        <p:spPr/>
        <p:txBody>
          <a:bodyPr/>
          <a:lstStyle/>
          <a:p>
            <a:pPr>
              <a:buNone/>
            </a:pPr>
            <a:r>
              <a:rPr lang="en-US" sz="1600" dirty="0"/>
              <a:t>Same results listing as </a:t>
            </a:r>
            <a:r>
              <a:rPr lang="en-US" sz="1600" dirty="0" err="1"/>
              <a:t>Explora</a:t>
            </a:r>
            <a:r>
              <a:rPr lang="en-US" sz="1600" dirty="0"/>
              <a:t> Elementary Student Research</a:t>
            </a:r>
          </a:p>
          <a:p>
            <a:pPr marL="285750" indent="-285750">
              <a:buFont typeface="Arial" panose="020B0604020202020204" pitchFamily="34" charset="0"/>
              <a:buChar char="•"/>
            </a:pPr>
            <a:r>
              <a:rPr lang="en-US" sz="1600" dirty="0"/>
              <a:t>Refine results</a:t>
            </a:r>
          </a:p>
          <a:p>
            <a:pPr marL="285750" indent="-285750">
              <a:buFont typeface="Arial" panose="020B0604020202020204" pitchFamily="34" charset="0"/>
              <a:buChar char="•"/>
            </a:pPr>
            <a:r>
              <a:rPr lang="en-US" sz="1600" dirty="0"/>
              <a:t>Text-to-speech</a:t>
            </a:r>
          </a:p>
          <a:p>
            <a:pPr marL="285750" indent="-285750">
              <a:buFont typeface="Arial" panose="020B0604020202020204" pitchFamily="34" charset="0"/>
              <a:buChar char="•"/>
            </a:pPr>
            <a:r>
              <a:rPr lang="en-US" sz="1600" dirty="0"/>
              <a:t>Save and share</a:t>
            </a:r>
          </a:p>
          <a:p>
            <a:pPr marL="285750" indent="-285750">
              <a:buFont typeface="Arial" panose="020B0604020202020204" pitchFamily="34" charset="0"/>
              <a:buChar char="•"/>
            </a:pPr>
            <a:r>
              <a:rPr lang="en-US" sz="1600" dirty="0"/>
              <a:t>Translate</a:t>
            </a:r>
          </a:p>
          <a:p>
            <a:pPr marL="285750" indent="-285750">
              <a:buFont typeface="Arial" panose="020B0604020202020204" pitchFamily="34" charset="0"/>
              <a:buChar char="•"/>
            </a:pPr>
            <a:r>
              <a:rPr lang="en-US" sz="1600" dirty="0"/>
              <a:t>Title information</a:t>
            </a:r>
          </a:p>
          <a:p>
            <a:pPr marL="285750" indent="-285750">
              <a:buFont typeface="Arial" panose="020B0604020202020204" pitchFamily="34" charset="0"/>
              <a:buChar char="•"/>
            </a:pPr>
            <a:r>
              <a:rPr lang="en-US" sz="1600" dirty="0"/>
              <a:t>Sort by </a:t>
            </a:r>
            <a:r>
              <a:rPr lang="en-US" sz="1600" dirty="0" smtClean="0"/>
              <a:t>options</a:t>
            </a:r>
          </a:p>
          <a:p>
            <a:pPr marL="285750" indent="-285750">
              <a:buFont typeface="Arial" panose="020B0604020202020204" pitchFamily="34" charset="0"/>
              <a:buChar char="•"/>
            </a:pPr>
            <a:r>
              <a:rPr lang="en-US" sz="1600" dirty="0" smtClean="0"/>
              <a:t>Advanced Search features the same limiters as Middle School Student Research</a:t>
            </a:r>
            <a:endParaRPr lang="en-US" sz="1600" dirty="0"/>
          </a:p>
          <a:p>
            <a:pPr>
              <a:buNone/>
            </a:pPr>
            <a:endParaRPr lang="en-US" dirty="0"/>
          </a:p>
        </p:txBody>
      </p:sp>
      <p:pic>
        <p:nvPicPr>
          <p:cNvPr id="4" name="Picture 3"/>
          <p:cNvPicPr>
            <a:picLocks noChangeAspect="1"/>
          </p:cNvPicPr>
          <p:nvPr/>
        </p:nvPicPr>
        <p:blipFill>
          <a:blip r:embed="rId2"/>
          <a:stretch>
            <a:fillRect/>
          </a:stretch>
        </p:blipFill>
        <p:spPr>
          <a:xfrm>
            <a:off x="2598057" y="1997966"/>
            <a:ext cx="5994400" cy="1941075"/>
          </a:xfrm>
          <a:prstGeom prst="rect">
            <a:avLst/>
          </a:prstGeom>
        </p:spPr>
      </p:pic>
    </p:spTree>
    <p:extLst>
      <p:ext uri="{BB962C8B-B14F-4D97-AF65-F5344CB8AC3E}">
        <p14:creationId xmlns:p14="http://schemas.microsoft.com/office/powerpoint/2010/main" val="28788292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Educator’s Edition</a:t>
            </a:r>
            <a:endParaRPr lang="en-US" dirty="0"/>
          </a:p>
        </p:txBody>
      </p:sp>
      <p:pic>
        <p:nvPicPr>
          <p:cNvPr id="4" name="Picture 3"/>
          <p:cNvPicPr>
            <a:picLocks noChangeAspect="1"/>
          </p:cNvPicPr>
          <p:nvPr/>
        </p:nvPicPr>
        <p:blipFill>
          <a:blip r:embed="rId3"/>
          <a:stretch>
            <a:fillRect/>
          </a:stretch>
        </p:blipFill>
        <p:spPr>
          <a:xfrm>
            <a:off x="420148" y="1074057"/>
            <a:ext cx="8303704" cy="3832815"/>
          </a:xfrm>
          <a:prstGeom prst="rect">
            <a:avLst/>
          </a:prstGeom>
        </p:spPr>
      </p:pic>
      <p:sp>
        <p:nvSpPr>
          <p:cNvPr id="5" name="5-Point Star 4"/>
          <p:cNvSpPr/>
          <p:nvPr/>
        </p:nvSpPr>
        <p:spPr>
          <a:xfrm>
            <a:off x="2097314" y="1017725"/>
            <a:ext cx="261257" cy="2522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966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Standards</a:t>
            </a:r>
            <a:endParaRPr lang="en-US" dirty="0"/>
          </a:p>
        </p:txBody>
      </p:sp>
      <p:pic>
        <p:nvPicPr>
          <p:cNvPr id="4" name="Picture 3"/>
          <p:cNvPicPr>
            <a:picLocks noChangeAspect="1"/>
          </p:cNvPicPr>
          <p:nvPr/>
        </p:nvPicPr>
        <p:blipFill rotWithShape="1">
          <a:blip r:embed="rId2"/>
          <a:srcRect b="18922"/>
          <a:stretch/>
        </p:blipFill>
        <p:spPr>
          <a:xfrm>
            <a:off x="1201208" y="1937126"/>
            <a:ext cx="6741583" cy="2728686"/>
          </a:xfrm>
          <a:prstGeom prst="rect">
            <a:avLst/>
          </a:prstGeom>
        </p:spPr>
      </p:pic>
      <p:pic>
        <p:nvPicPr>
          <p:cNvPr id="5" name="Picture 4"/>
          <p:cNvPicPr>
            <a:picLocks noChangeAspect="1"/>
          </p:cNvPicPr>
          <p:nvPr/>
        </p:nvPicPr>
        <p:blipFill>
          <a:blip r:embed="rId3"/>
          <a:stretch>
            <a:fillRect/>
          </a:stretch>
        </p:blipFill>
        <p:spPr>
          <a:xfrm>
            <a:off x="2099651" y="1201036"/>
            <a:ext cx="4944695" cy="736090"/>
          </a:xfrm>
          <a:prstGeom prst="rect">
            <a:avLst/>
          </a:prstGeom>
        </p:spPr>
      </p:pic>
    </p:spTree>
    <p:extLst>
      <p:ext uri="{BB962C8B-B14F-4D97-AF65-F5344CB8AC3E}">
        <p14:creationId xmlns:p14="http://schemas.microsoft.com/office/powerpoint/2010/main" val="19871506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Carousel	</a:t>
            </a:r>
            <a:endParaRPr lang="en-US" dirty="0"/>
          </a:p>
        </p:txBody>
      </p:sp>
      <p:sp>
        <p:nvSpPr>
          <p:cNvPr id="3" name="Text Placeholder 2"/>
          <p:cNvSpPr>
            <a:spLocks noGrp="1"/>
          </p:cNvSpPr>
          <p:nvPr>
            <p:ph type="body" idx="1"/>
          </p:nvPr>
        </p:nvSpPr>
        <p:spPr>
          <a:xfrm>
            <a:off x="311700" y="3464311"/>
            <a:ext cx="8520600" cy="1104563"/>
          </a:xfrm>
        </p:spPr>
        <p:txBody>
          <a:bodyPr/>
          <a:lstStyle/>
          <a:p>
            <a:pPr>
              <a:buNone/>
            </a:pPr>
            <a:r>
              <a:rPr lang="en-US" dirty="0"/>
              <a:t>Browse the image carousel </a:t>
            </a:r>
          </a:p>
          <a:p>
            <a:pPr>
              <a:buNone/>
            </a:pPr>
            <a:r>
              <a:rPr lang="en-US" dirty="0"/>
              <a:t>Click on “Learn More” to access a list of relevant search results</a:t>
            </a:r>
          </a:p>
          <a:p>
            <a:endParaRPr lang="en-US" dirty="0"/>
          </a:p>
        </p:txBody>
      </p:sp>
      <p:pic>
        <p:nvPicPr>
          <p:cNvPr id="4" name="Picture 3"/>
          <p:cNvPicPr>
            <a:picLocks noChangeAspect="1"/>
          </p:cNvPicPr>
          <p:nvPr/>
        </p:nvPicPr>
        <p:blipFill>
          <a:blip r:embed="rId2"/>
          <a:stretch>
            <a:fillRect/>
          </a:stretch>
        </p:blipFill>
        <p:spPr>
          <a:xfrm>
            <a:off x="89315" y="1390492"/>
            <a:ext cx="8742985" cy="1833130"/>
          </a:xfrm>
          <a:prstGeom prst="rect">
            <a:avLst/>
          </a:prstGeom>
        </p:spPr>
      </p:pic>
    </p:spTree>
    <p:extLst>
      <p:ext uri="{BB962C8B-B14F-4D97-AF65-F5344CB8AC3E}">
        <p14:creationId xmlns:p14="http://schemas.microsoft.com/office/powerpoint/2010/main" val="1400019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Search</a:t>
            </a:r>
            <a:endParaRPr lang="en-US" dirty="0"/>
          </a:p>
        </p:txBody>
      </p:sp>
      <p:pic>
        <p:nvPicPr>
          <p:cNvPr id="4" name="Picture 3"/>
          <p:cNvPicPr>
            <a:picLocks noChangeAspect="1"/>
          </p:cNvPicPr>
          <p:nvPr/>
        </p:nvPicPr>
        <p:blipFill>
          <a:blip r:embed="rId2"/>
          <a:stretch>
            <a:fillRect/>
          </a:stretch>
        </p:blipFill>
        <p:spPr>
          <a:xfrm>
            <a:off x="396982" y="1088211"/>
            <a:ext cx="7758268" cy="3579786"/>
          </a:xfrm>
          <a:prstGeom prst="rect">
            <a:avLst/>
          </a:prstGeom>
        </p:spPr>
      </p:pic>
    </p:spTree>
    <p:extLst>
      <p:ext uri="{BB962C8B-B14F-4D97-AF65-F5344CB8AC3E}">
        <p14:creationId xmlns:p14="http://schemas.microsoft.com/office/powerpoint/2010/main" val="41426316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Results</a:t>
            </a:r>
            <a:endParaRPr lang="en-US" dirty="0"/>
          </a:p>
        </p:txBody>
      </p:sp>
      <p:pic>
        <p:nvPicPr>
          <p:cNvPr id="4" name="Picture 3"/>
          <p:cNvPicPr>
            <a:picLocks noChangeAspect="1"/>
          </p:cNvPicPr>
          <p:nvPr/>
        </p:nvPicPr>
        <p:blipFill>
          <a:blip r:embed="rId2"/>
          <a:stretch>
            <a:fillRect/>
          </a:stretch>
        </p:blipFill>
        <p:spPr>
          <a:xfrm>
            <a:off x="411268" y="1017724"/>
            <a:ext cx="8260921" cy="3740129"/>
          </a:xfrm>
          <a:prstGeom prst="rect">
            <a:avLst/>
          </a:prstGeom>
        </p:spPr>
      </p:pic>
    </p:spTree>
    <p:extLst>
      <p:ext uri="{BB962C8B-B14F-4D97-AF65-F5344CB8AC3E}">
        <p14:creationId xmlns:p14="http://schemas.microsoft.com/office/powerpoint/2010/main" val="39796818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 View—HTML Full Text</a:t>
            </a:r>
            <a:endParaRPr lang="en-US" dirty="0"/>
          </a:p>
        </p:txBody>
      </p:sp>
      <p:pic>
        <p:nvPicPr>
          <p:cNvPr id="4" name="Picture 3"/>
          <p:cNvPicPr>
            <a:picLocks noChangeAspect="1"/>
          </p:cNvPicPr>
          <p:nvPr/>
        </p:nvPicPr>
        <p:blipFill>
          <a:blip r:embed="rId2"/>
          <a:stretch>
            <a:fillRect/>
          </a:stretch>
        </p:blipFill>
        <p:spPr>
          <a:xfrm>
            <a:off x="378606" y="1017725"/>
            <a:ext cx="8192963" cy="3899348"/>
          </a:xfrm>
          <a:prstGeom prst="rect">
            <a:avLst/>
          </a:prstGeom>
        </p:spPr>
      </p:pic>
      <p:sp>
        <p:nvSpPr>
          <p:cNvPr id="5" name="5-Point Star 4"/>
          <p:cNvSpPr/>
          <p:nvPr/>
        </p:nvSpPr>
        <p:spPr>
          <a:xfrm>
            <a:off x="3211551" y="1947746"/>
            <a:ext cx="334537" cy="2230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7497337" y="1769536"/>
            <a:ext cx="334537" cy="2230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527824" y="2967399"/>
            <a:ext cx="334537" cy="2230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687229" y="2964479"/>
            <a:ext cx="334537" cy="2230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0633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Navigation--Every Page</a:t>
            </a:r>
          </a:p>
        </p:txBody>
      </p:sp>
      <p:sp>
        <p:nvSpPr>
          <p:cNvPr id="102" name="Shape 102"/>
          <p:cNvSpPr txBox="1">
            <a:spLocks noGrp="1"/>
          </p:cNvSpPr>
          <p:nvPr>
            <p:ph type="body" idx="1"/>
          </p:nvPr>
        </p:nvSpPr>
        <p:spPr>
          <a:xfrm>
            <a:off x="311700" y="1152475"/>
            <a:ext cx="2286000" cy="3416400"/>
          </a:xfrm>
          <a:prstGeom prst="rect">
            <a:avLst/>
          </a:prstGeom>
        </p:spPr>
        <p:txBody>
          <a:bodyPr lIns="91425" tIns="91425" rIns="91425" bIns="91425" anchor="t" anchorCtr="0">
            <a:noAutofit/>
          </a:bodyPr>
          <a:lstStyle/>
          <a:p>
            <a:pPr marL="457200" lvl="0" indent="-228600" rtl="0">
              <a:spcBef>
                <a:spcPts val="0"/>
              </a:spcBef>
              <a:spcAft>
                <a:spcPts val="600"/>
              </a:spcAft>
              <a:buChar char="●"/>
            </a:pPr>
            <a:r>
              <a:rPr lang="en" sz="1600" dirty="0"/>
              <a:t>Help</a:t>
            </a:r>
          </a:p>
          <a:p>
            <a:pPr marL="457200" lvl="0" indent="-228600" rtl="0">
              <a:spcBef>
                <a:spcPts val="0"/>
              </a:spcBef>
              <a:spcAft>
                <a:spcPts val="600"/>
              </a:spcAft>
              <a:buChar char="●"/>
            </a:pPr>
            <a:r>
              <a:rPr lang="en" sz="1600" dirty="0"/>
              <a:t>Subjects</a:t>
            </a:r>
          </a:p>
          <a:p>
            <a:pPr marL="457200" lvl="0" indent="-228600" rtl="0">
              <a:spcBef>
                <a:spcPts val="0"/>
              </a:spcBef>
              <a:spcAft>
                <a:spcPts val="600"/>
              </a:spcAft>
              <a:buChar char="●"/>
            </a:pPr>
            <a:r>
              <a:rPr lang="en" sz="1600" dirty="0"/>
              <a:t>Features</a:t>
            </a:r>
          </a:p>
          <a:p>
            <a:pPr marL="457200" lvl="0" indent="-228600" rtl="0">
              <a:spcBef>
                <a:spcPts val="0"/>
              </a:spcBef>
              <a:spcAft>
                <a:spcPts val="600"/>
              </a:spcAft>
              <a:buChar char="●"/>
            </a:pPr>
            <a:r>
              <a:rPr lang="en" sz="1600" dirty="0"/>
              <a:t>Blog</a:t>
            </a:r>
          </a:p>
          <a:p>
            <a:pPr marL="457200" lvl="0" indent="-228600" rtl="0">
              <a:spcBef>
                <a:spcPts val="0"/>
              </a:spcBef>
              <a:spcAft>
                <a:spcPts val="600"/>
              </a:spcAft>
              <a:buChar char="●"/>
            </a:pPr>
            <a:r>
              <a:rPr lang="en" sz="1600" dirty="0"/>
              <a:t>Educators’ Resources</a:t>
            </a:r>
          </a:p>
          <a:p>
            <a:pPr marL="457200" lvl="0" indent="-228600" rtl="0">
              <a:spcBef>
                <a:spcPts val="0"/>
              </a:spcBef>
              <a:spcAft>
                <a:spcPts val="600"/>
              </a:spcAft>
              <a:buChar char="●"/>
            </a:pPr>
            <a:r>
              <a:rPr lang="en" sz="1600" dirty="0"/>
              <a:t>Search</a:t>
            </a:r>
          </a:p>
          <a:p>
            <a:pPr marL="457200" lvl="0" indent="-228600" rtl="0">
              <a:spcBef>
                <a:spcPts val="0"/>
              </a:spcBef>
              <a:spcAft>
                <a:spcPts val="600"/>
              </a:spcAft>
              <a:buChar char="●"/>
            </a:pPr>
            <a:r>
              <a:rPr lang="en" sz="1600" dirty="0"/>
              <a:t>Sort by</a:t>
            </a:r>
          </a:p>
          <a:p>
            <a:pPr marL="457200" lvl="0" indent="-228600">
              <a:spcBef>
                <a:spcPts val="0"/>
              </a:spcBef>
              <a:spcAft>
                <a:spcPts val="600"/>
              </a:spcAft>
              <a:buChar char="●"/>
            </a:pPr>
            <a:r>
              <a:rPr lang="en" sz="1600" dirty="0"/>
              <a:t>Advanced Search</a:t>
            </a:r>
          </a:p>
        </p:txBody>
      </p:sp>
      <p:pic>
        <p:nvPicPr>
          <p:cNvPr id="103" name="Shape 103"/>
          <p:cNvPicPr preferRelativeResize="0"/>
          <p:nvPr/>
        </p:nvPicPr>
        <p:blipFill rotWithShape="1">
          <a:blip r:embed="rId3">
            <a:alphaModFix/>
          </a:blip>
          <a:srcRect t="10120"/>
          <a:stretch/>
        </p:blipFill>
        <p:spPr>
          <a:xfrm>
            <a:off x="2597800" y="1305762"/>
            <a:ext cx="6150950" cy="3109824"/>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by Category</a:t>
            </a:r>
            <a:endParaRPr lang="en-US" dirty="0"/>
          </a:p>
        </p:txBody>
      </p:sp>
      <p:pic>
        <p:nvPicPr>
          <p:cNvPr id="5" name="Picture 4"/>
          <p:cNvPicPr>
            <a:picLocks noChangeAspect="1"/>
          </p:cNvPicPr>
          <p:nvPr/>
        </p:nvPicPr>
        <p:blipFill>
          <a:blip r:embed="rId2"/>
          <a:stretch>
            <a:fillRect/>
          </a:stretch>
        </p:blipFill>
        <p:spPr>
          <a:xfrm>
            <a:off x="158189" y="1443636"/>
            <a:ext cx="8674111" cy="1482673"/>
          </a:xfrm>
          <a:prstGeom prst="rect">
            <a:avLst/>
          </a:prstGeom>
        </p:spPr>
      </p:pic>
    </p:spTree>
    <p:extLst>
      <p:ext uri="{BB962C8B-B14F-4D97-AF65-F5344CB8AC3E}">
        <p14:creationId xmlns:p14="http://schemas.microsoft.com/office/powerpoint/2010/main" val="14350589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Plans</a:t>
            </a:r>
            <a:endParaRPr lang="en-US" dirty="0"/>
          </a:p>
        </p:txBody>
      </p:sp>
      <p:pic>
        <p:nvPicPr>
          <p:cNvPr id="4" name="Picture 3"/>
          <p:cNvPicPr>
            <a:picLocks noChangeAspect="1"/>
          </p:cNvPicPr>
          <p:nvPr/>
        </p:nvPicPr>
        <p:blipFill>
          <a:blip r:embed="rId3"/>
          <a:stretch>
            <a:fillRect/>
          </a:stretch>
        </p:blipFill>
        <p:spPr>
          <a:xfrm>
            <a:off x="435733" y="1017725"/>
            <a:ext cx="8396567" cy="3673221"/>
          </a:xfrm>
          <a:prstGeom prst="rect">
            <a:avLst/>
          </a:prstGeom>
        </p:spPr>
      </p:pic>
      <p:pic>
        <p:nvPicPr>
          <p:cNvPr id="5" name="Picture 4"/>
          <p:cNvPicPr>
            <a:picLocks noChangeAspect="1"/>
          </p:cNvPicPr>
          <p:nvPr/>
        </p:nvPicPr>
        <p:blipFill>
          <a:blip r:embed="rId4"/>
          <a:stretch>
            <a:fillRect/>
          </a:stretch>
        </p:blipFill>
        <p:spPr>
          <a:xfrm>
            <a:off x="4413210" y="188990"/>
            <a:ext cx="3038475" cy="1762125"/>
          </a:xfrm>
          <a:prstGeom prst="rect">
            <a:avLst/>
          </a:prstGeom>
        </p:spPr>
      </p:pic>
    </p:spTree>
    <p:extLst>
      <p:ext uri="{BB962C8B-B14F-4D97-AF65-F5344CB8AC3E}">
        <p14:creationId xmlns:p14="http://schemas.microsoft.com/office/powerpoint/2010/main" val="15743705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Plans from EBSCO </a:t>
            </a:r>
            <a:r>
              <a:rPr lang="en-US" dirty="0" err="1" smtClean="0"/>
              <a:t>Explora</a:t>
            </a:r>
            <a:r>
              <a:rPr lang="en-US" dirty="0" smtClean="0"/>
              <a:t> Website</a:t>
            </a:r>
            <a:endParaRPr lang="en-US" dirty="0"/>
          </a:p>
        </p:txBody>
      </p:sp>
      <p:sp>
        <p:nvSpPr>
          <p:cNvPr id="3" name="Text Placeholder 2"/>
          <p:cNvSpPr>
            <a:spLocks noGrp="1"/>
          </p:cNvSpPr>
          <p:nvPr>
            <p:ph type="body" idx="1"/>
          </p:nvPr>
        </p:nvSpPr>
        <p:spPr>
          <a:xfrm>
            <a:off x="311700" y="1152475"/>
            <a:ext cx="8520600" cy="540299"/>
          </a:xfrm>
        </p:spPr>
        <p:txBody>
          <a:bodyPr/>
          <a:lstStyle/>
          <a:p>
            <a:pPr algn="ctr">
              <a:buNone/>
            </a:pPr>
            <a:r>
              <a:rPr lang="en-US" dirty="0"/>
              <a:t>https://help.ebsco.com/interfaces/Explora/Resources_for_Educators</a:t>
            </a:r>
          </a:p>
        </p:txBody>
      </p:sp>
      <p:pic>
        <p:nvPicPr>
          <p:cNvPr id="4" name="Picture 3"/>
          <p:cNvPicPr>
            <a:picLocks noChangeAspect="1"/>
          </p:cNvPicPr>
          <p:nvPr/>
        </p:nvPicPr>
        <p:blipFill>
          <a:blip r:embed="rId2"/>
          <a:stretch>
            <a:fillRect/>
          </a:stretch>
        </p:blipFill>
        <p:spPr>
          <a:xfrm>
            <a:off x="1033346" y="1534608"/>
            <a:ext cx="7066362" cy="3608892"/>
          </a:xfrm>
          <a:prstGeom prst="rect">
            <a:avLst/>
          </a:prstGeom>
        </p:spPr>
      </p:pic>
    </p:spTree>
    <p:extLst>
      <p:ext uri="{BB962C8B-B14F-4D97-AF65-F5344CB8AC3E}">
        <p14:creationId xmlns:p14="http://schemas.microsoft.com/office/powerpoint/2010/main" val="26037616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Lesson Plan from EBSCO</a:t>
            </a:r>
            <a:endParaRPr lang="en-US" dirty="0"/>
          </a:p>
        </p:txBody>
      </p:sp>
      <p:pic>
        <p:nvPicPr>
          <p:cNvPr id="4" name="Picture 3"/>
          <p:cNvPicPr>
            <a:picLocks noChangeAspect="1"/>
          </p:cNvPicPr>
          <p:nvPr/>
        </p:nvPicPr>
        <p:blipFill>
          <a:blip r:embed="rId2"/>
          <a:stretch>
            <a:fillRect/>
          </a:stretch>
        </p:blipFill>
        <p:spPr>
          <a:xfrm>
            <a:off x="358171" y="1144811"/>
            <a:ext cx="8785829" cy="3287147"/>
          </a:xfrm>
          <a:prstGeom prst="rect">
            <a:avLst/>
          </a:prstGeom>
        </p:spPr>
      </p:pic>
      <p:sp>
        <p:nvSpPr>
          <p:cNvPr id="5" name="TextBox 4"/>
          <p:cNvSpPr txBox="1"/>
          <p:nvPr/>
        </p:nvSpPr>
        <p:spPr>
          <a:xfrm>
            <a:off x="535259" y="4661210"/>
            <a:ext cx="6445404" cy="261610"/>
          </a:xfrm>
          <a:prstGeom prst="rect">
            <a:avLst/>
          </a:prstGeom>
          <a:noFill/>
        </p:spPr>
        <p:txBody>
          <a:bodyPr wrap="square" rtlCol="0">
            <a:spAutoFit/>
          </a:bodyPr>
          <a:lstStyle/>
          <a:p>
            <a:r>
              <a:rPr lang="en-US" sz="1100" dirty="0"/>
              <a:t>https://help.ebsco.com/interfaces/Explora/Resources_for_Educators/Butterflies_and_Camouflage</a:t>
            </a:r>
          </a:p>
        </p:txBody>
      </p:sp>
    </p:spTree>
    <p:extLst>
      <p:ext uri="{BB962C8B-B14F-4D97-AF65-F5344CB8AC3E}">
        <p14:creationId xmlns:p14="http://schemas.microsoft.com/office/powerpoint/2010/main" val="39491582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Tools</a:t>
            </a:r>
            <a:endParaRPr lang="en-US" dirty="0"/>
          </a:p>
        </p:txBody>
      </p:sp>
      <p:pic>
        <p:nvPicPr>
          <p:cNvPr id="4" name="Picture 3"/>
          <p:cNvPicPr>
            <a:picLocks noChangeAspect="1"/>
          </p:cNvPicPr>
          <p:nvPr/>
        </p:nvPicPr>
        <p:blipFill>
          <a:blip r:embed="rId2"/>
          <a:stretch>
            <a:fillRect/>
          </a:stretch>
        </p:blipFill>
        <p:spPr>
          <a:xfrm>
            <a:off x="4500604" y="237893"/>
            <a:ext cx="4517550" cy="4556202"/>
          </a:xfrm>
          <a:prstGeom prst="rect">
            <a:avLst/>
          </a:prstGeom>
        </p:spPr>
      </p:pic>
      <p:pic>
        <p:nvPicPr>
          <p:cNvPr id="5" name="Picture 4"/>
          <p:cNvPicPr>
            <a:picLocks noChangeAspect="1"/>
          </p:cNvPicPr>
          <p:nvPr/>
        </p:nvPicPr>
        <p:blipFill>
          <a:blip r:embed="rId3"/>
          <a:stretch>
            <a:fillRect/>
          </a:stretch>
        </p:blipFill>
        <p:spPr>
          <a:xfrm>
            <a:off x="631361" y="1808124"/>
            <a:ext cx="2858970" cy="1415740"/>
          </a:xfrm>
          <a:prstGeom prst="rect">
            <a:avLst/>
          </a:prstGeom>
        </p:spPr>
      </p:pic>
    </p:spTree>
    <p:extLst>
      <p:ext uri="{BB962C8B-B14F-4D97-AF65-F5344CB8AC3E}">
        <p14:creationId xmlns:p14="http://schemas.microsoft.com/office/powerpoint/2010/main" val="12870198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Standards</a:t>
            </a:r>
            <a:endParaRPr lang="en-US" dirty="0"/>
          </a:p>
        </p:txBody>
      </p:sp>
      <p:pic>
        <p:nvPicPr>
          <p:cNvPr id="4" name="Picture 3"/>
          <p:cNvPicPr>
            <a:picLocks noChangeAspect="1"/>
          </p:cNvPicPr>
          <p:nvPr/>
        </p:nvPicPr>
        <p:blipFill>
          <a:blip r:embed="rId2"/>
          <a:stretch>
            <a:fillRect/>
          </a:stretch>
        </p:blipFill>
        <p:spPr>
          <a:xfrm>
            <a:off x="311700" y="1152475"/>
            <a:ext cx="2772937" cy="1565894"/>
          </a:xfrm>
          <a:prstGeom prst="rect">
            <a:avLst/>
          </a:prstGeom>
        </p:spPr>
      </p:pic>
      <p:pic>
        <p:nvPicPr>
          <p:cNvPr id="5" name="Picture 4"/>
          <p:cNvPicPr>
            <a:picLocks noChangeAspect="1"/>
          </p:cNvPicPr>
          <p:nvPr/>
        </p:nvPicPr>
        <p:blipFill>
          <a:blip r:embed="rId3"/>
          <a:stretch>
            <a:fillRect/>
          </a:stretch>
        </p:blipFill>
        <p:spPr>
          <a:xfrm>
            <a:off x="4297992" y="0"/>
            <a:ext cx="3854247" cy="5089370"/>
          </a:xfrm>
          <a:prstGeom prst="rect">
            <a:avLst/>
          </a:prstGeom>
        </p:spPr>
      </p:pic>
    </p:spTree>
    <p:extLst>
      <p:ext uri="{BB962C8B-B14F-4D97-AF65-F5344CB8AC3E}">
        <p14:creationId xmlns:p14="http://schemas.microsoft.com/office/powerpoint/2010/main" val="7795244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Valuable Sites for Teachers</a:t>
            </a:r>
            <a:endParaRPr lang="en-US" dirty="0"/>
          </a:p>
        </p:txBody>
      </p:sp>
      <p:pic>
        <p:nvPicPr>
          <p:cNvPr id="4" name="Picture 3"/>
          <p:cNvPicPr>
            <a:picLocks noChangeAspect="1"/>
          </p:cNvPicPr>
          <p:nvPr/>
        </p:nvPicPr>
        <p:blipFill>
          <a:blip r:embed="rId2"/>
          <a:stretch>
            <a:fillRect/>
          </a:stretch>
        </p:blipFill>
        <p:spPr>
          <a:xfrm>
            <a:off x="311700" y="1219200"/>
            <a:ext cx="2974117" cy="1693707"/>
          </a:xfrm>
          <a:prstGeom prst="rect">
            <a:avLst/>
          </a:prstGeom>
        </p:spPr>
      </p:pic>
      <p:pic>
        <p:nvPicPr>
          <p:cNvPr id="5" name="Picture 4"/>
          <p:cNvPicPr>
            <a:picLocks noChangeAspect="1"/>
          </p:cNvPicPr>
          <p:nvPr/>
        </p:nvPicPr>
        <p:blipFill>
          <a:blip r:embed="rId3"/>
          <a:stretch>
            <a:fillRect/>
          </a:stretch>
        </p:blipFill>
        <p:spPr>
          <a:xfrm>
            <a:off x="3409721" y="1017725"/>
            <a:ext cx="5311085" cy="3994472"/>
          </a:xfrm>
          <a:prstGeom prst="rect">
            <a:avLst/>
          </a:prstGeom>
        </p:spPr>
      </p:pic>
    </p:spTree>
    <p:extLst>
      <p:ext uri="{BB962C8B-B14F-4D97-AF65-F5344CB8AC3E}">
        <p14:creationId xmlns:p14="http://schemas.microsoft.com/office/powerpoint/2010/main" val="20320773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Help Webpage—Additional Resources</a:t>
            </a:r>
            <a:endParaRPr lang="en-US" dirty="0"/>
          </a:p>
        </p:txBody>
      </p:sp>
      <p:pic>
        <p:nvPicPr>
          <p:cNvPr id="4" name="Picture 3"/>
          <p:cNvPicPr>
            <a:picLocks noChangeAspect="1"/>
          </p:cNvPicPr>
          <p:nvPr/>
        </p:nvPicPr>
        <p:blipFill>
          <a:blip r:embed="rId2"/>
          <a:stretch>
            <a:fillRect/>
          </a:stretch>
        </p:blipFill>
        <p:spPr>
          <a:xfrm>
            <a:off x="429159" y="1017725"/>
            <a:ext cx="4941268" cy="4028753"/>
          </a:xfrm>
          <a:prstGeom prst="rect">
            <a:avLst/>
          </a:prstGeom>
        </p:spPr>
      </p:pic>
      <p:sp>
        <p:nvSpPr>
          <p:cNvPr id="5" name="TextBox 4"/>
          <p:cNvSpPr txBox="1"/>
          <p:nvPr/>
        </p:nvSpPr>
        <p:spPr>
          <a:xfrm>
            <a:off x="5516138" y="2386361"/>
            <a:ext cx="3389970" cy="276999"/>
          </a:xfrm>
          <a:prstGeom prst="rect">
            <a:avLst/>
          </a:prstGeom>
          <a:noFill/>
        </p:spPr>
        <p:txBody>
          <a:bodyPr wrap="square" rtlCol="0">
            <a:spAutoFit/>
          </a:bodyPr>
          <a:lstStyle/>
          <a:p>
            <a:r>
              <a:rPr lang="en-US" sz="1200" dirty="0"/>
              <a:t>https://help.ebsco.com/interfaces/Explora</a:t>
            </a:r>
          </a:p>
        </p:txBody>
      </p:sp>
    </p:spTree>
    <p:extLst>
      <p:ext uri="{BB962C8B-B14F-4D97-AF65-F5344CB8AC3E}">
        <p14:creationId xmlns:p14="http://schemas.microsoft.com/office/powerpoint/2010/main" val="125882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Explora</a:t>
            </a:r>
            <a:r>
              <a:rPr lang="en-US" dirty="0" smtClean="0"/>
              <a:t> Public Libraries</a:t>
            </a:r>
            <a:endParaRPr lang="en-US" dirty="0"/>
          </a:p>
        </p:txBody>
      </p:sp>
      <p:pic>
        <p:nvPicPr>
          <p:cNvPr id="4" name="Picture 3"/>
          <p:cNvPicPr>
            <a:picLocks noChangeAspect="1"/>
          </p:cNvPicPr>
          <p:nvPr/>
        </p:nvPicPr>
        <p:blipFill>
          <a:blip r:embed="rId2"/>
          <a:stretch>
            <a:fillRect/>
          </a:stretch>
        </p:blipFill>
        <p:spPr>
          <a:xfrm>
            <a:off x="301754" y="1148667"/>
            <a:ext cx="8540492" cy="3762689"/>
          </a:xfrm>
          <a:prstGeom prst="rect">
            <a:avLst/>
          </a:prstGeom>
        </p:spPr>
      </p:pic>
    </p:spTree>
    <p:extLst>
      <p:ext uri="{BB962C8B-B14F-4D97-AF65-F5344CB8AC3E}">
        <p14:creationId xmlns:p14="http://schemas.microsoft.com/office/powerpoint/2010/main" val="26734795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Search</a:t>
            </a:r>
            <a:endParaRPr lang="en-US" dirty="0"/>
          </a:p>
        </p:txBody>
      </p:sp>
      <p:pic>
        <p:nvPicPr>
          <p:cNvPr id="5" name="Picture 4"/>
          <p:cNvPicPr>
            <a:picLocks noChangeAspect="1"/>
          </p:cNvPicPr>
          <p:nvPr/>
        </p:nvPicPr>
        <p:blipFill>
          <a:blip r:embed="rId2"/>
          <a:stretch>
            <a:fillRect/>
          </a:stretch>
        </p:blipFill>
        <p:spPr>
          <a:xfrm>
            <a:off x="517016" y="1284694"/>
            <a:ext cx="7925084" cy="3748637"/>
          </a:xfrm>
          <a:prstGeom prst="rect">
            <a:avLst/>
          </a:prstGeom>
        </p:spPr>
      </p:pic>
    </p:spTree>
    <p:extLst>
      <p:ext uri="{BB962C8B-B14F-4D97-AF65-F5344CB8AC3E}">
        <p14:creationId xmlns:p14="http://schemas.microsoft.com/office/powerpoint/2010/main" val="1093232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Navigation--Footer</a:t>
            </a:r>
          </a:p>
        </p:txBody>
      </p:sp>
      <p:sp>
        <p:nvSpPr>
          <p:cNvPr id="109" name="Shape 10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285750" lvl="0" indent="-285750">
              <a:spcBef>
                <a:spcPts val="0"/>
              </a:spcBef>
              <a:buFont typeface="Arial" panose="020B0604020202020204" pitchFamily="34" charset="0"/>
              <a:buChar char="•"/>
            </a:pPr>
            <a:r>
              <a:rPr lang="en-US" dirty="0" smtClean="0"/>
              <a:t>Mobile</a:t>
            </a:r>
          </a:p>
          <a:p>
            <a:pPr marL="285750" lvl="0" indent="-285750">
              <a:spcBef>
                <a:spcPts val="0"/>
              </a:spcBef>
              <a:buFont typeface="Arial" panose="020B0604020202020204" pitchFamily="34" charset="0"/>
              <a:buChar char="•"/>
            </a:pPr>
            <a:r>
              <a:rPr lang="en-US" dirty="0" smtClean="0"/>
              <a:t>Curriculum Standards</a:t>
            </a:r>
            <a:endParaRPr dirty="0"/>
          </a:p>
        </p:txBody>
      </p:sp>
      <p:pic>
        <p:nvPicPr>
          <p:cNvPr id="110" name="Shape 110"/>
          <p:cNvPicPr preferRelativeResize="0"/>
          <p:nvPr/>
        </p:nvPicPr>
        <p:blipFill>
          <a:blip r:embed="rId3">
            <a:alphaModFix/>
          </a:blip>
          <a:stretch>
            <a:fillRect/>
          </a:stretch>
        </p:blipFill>
        <p:spPr>
          <a:xfrm>
            <a:off x="0" y="2348488"/>
            <a:ext cx="9144000" cy="1418979"/>
          </a:xfrm>
          <a:prstGeom prst="rect">
            <a:avLst/>
          </a:prstGeom>
          <a:noFill/>
          <a:ln>
            <a:no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by Category</a:t>
            </a:r>
            <a:endParaRPr lang="en-US" dirty="0"/>
          </a:p>
        </p:txBody>
      </p:sp>
      <p:pic>
        <p:nvPicPr>
          <p:cNvPr id="4" name="Picture 3"/>
          <p:cNvPicPr>
            <a:picLocks noChangeAspect="1"/>
          </p:cNvPicPr>
          <p:nvPr/>
        </p:nvPicPr>
        <p:blipFill>
          <a:blip r:embed="rId2"/>
          <a:stretch>
            <a:fillRect/>
          </a:stretch>
        </p:blipFill>
        <p:spPr>
          <a:xfrm>
            <a:off x="120902" y="1567414"/>
            <a:ext cx="8953180" cy="1837425"/>
          </a:xfrm>
          <a:prstGeom prst="rect">
            <a:avLst/>
          </a:prstGeom>
        </p:spPr>
      </p:pic>
    </p:spTree>
    <p:extLst>
      <p:ext uri="{BB962C8B-B14F-4D97-AF65-F5344CB8AC3E}">
        <p14:creationId xmlns:p14="http://schemas.microsoft.com/office/powerpoint/2010/main" val="15964061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by Category--Topics</a:t>
            </a:r>
            <a:endParaRPr lang="en-US" dirty="0"/>
          </a:p>
        </p:txBody>
      </p:sp>
      <p:pic>
        <p:nvPicPr>
          <p:cNvPr id="4" name="Picture 3"/>
          <p:cNvPicPr>
            <a:picLocks noChangeAspect="1"/>
          </p:cNvPicPr>
          <p:nvPr/>
        </p:nvPicPr>
        <p:blipFill>
          <a:blip r:embed="rId2"/>
          <a:stretch>
            <a:fillRect/>
          </a:stretch>
        </p:blipFill>
        <p:spPr>
          <a:xfrm>
            <a:off x="423193" y="1336816"/>
            <a:ext cx="8582536" cy="2961478"/>
          </a:xfrm>
          <a:prstGeom prst="rect">
            <a:avLst/>
          </a:prstGeom>
        </p:spPr>
      </p:pic>
    </p:spTree>
    <p:extLst>
      <p:ext uri="{BB962C8B-B14F-4D97-AF65-F5344CB8AC3E}">
        <p14:creationId xmlns:p14="http://schemas.microsoft.com/office/powerpoint/2010/main" val="33269612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Results</a:t>
            </a:r>
            <a:endParaRPr lang="en-US" dirty="0"/>
          </a:p>
        </p:txBody>
      </p:sp>
      <p:pic>
        <p:nvPicPr>
          <p:cNvPr id="4" name="Picture 3"/>
          <p:cNvPicPr>
            <a:picLocks noChangeAspect="1"/>
          </p:cNvPicPr>
          <p:nvPr/>
        </p:nvPicPr>
        <p:blipFill>
          <a:blip r:embed="rId2"/>
          <a:stretch>
            <a:fillRect/>
          </a:stretch>
        </p:blipFill>
        <p:spPr>
          <a:xfrm>
            <a:off x="646792" y="1254466"/>
            <a:ext cx="7299733" cy="3135857"/>
          </a:xfrm>
          <a:prstGeom prst="rect">
            <a:avLst/>
          </a:prstGeom>
        </p:spPr>
      </p:pic>
    </p:spTree>
    <p:extLst>
      <p:ext uri="{BB962C8B-B14F-4D97-AF65-F5344CB8AC3E}">
        <p14:creationId xmlns:p14="http://schemas.microsoft.com/office/powerpoint/2010/main" val="27649456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 View</a:t>
            </a:r>
            <a:endParaRPr lang="en-US" dirty="0"/>
          </a:p>
        </p:txBody>
      </p:sp>
      <p:pic>
        <p:nvPicPr>
          <p:cNvPr id="4" name="Picture 3"/>
          <p:cNvPicPr>
            <a:picLocks noChangeAspect="1"/>
          </p:cNvPicPr>
          <p:nvPr/>
        </p:nvPicPr>
        <p:blipFill>
          <a:blip r:embed="rId2"/>
          <a:stretch>
            <a:fillRect/>
          </a:stretch>
        </p:blipFill>
        <p:spPr>
          <a:xfrm>
            <a:off x="398034" y="1017725"/>
            <a:ext cx="8192901" cy="3613748"/>
          </a:xfrm>
          <a:prstGeom prst="rect">
            <a:avLst/>
          </a:prstGeom>
        </p:spPr>
      </p:pic>
    </p:spTree>
    <p:extLst>
      <p:ext uri="{BB962C8B-B14F-4D97-AF65-F5344CB8AC3E}">
        <p14:creationId xmlns:p14="http://schemas.microsoft.com/office/powerpoint/2010/main" val="39548182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a:t>
            </a:r>
            <a:endParaRPr lang="en-US" dirty="0"/>
          </a:p>
        </p:txBody>
      </p:sp>
      <p:sp>
        <p:nvSpPr>
          <p:cNvPr id="3" name="Text Placeholder 2"/>
          <p:cNvSpPr>
            <a:spLocks noGrp="1"/>
          </p:cNvSpPr>
          <p:nvPr>
            <p:ph type="body" idx="1"/>
          </p:nvPr>
        </p:nvSpPr>
        <p:spPr/>
        <p:txBody>
          <a:bodyPr/>
          <a:lstStyle/>
          <a:p>
            <a:pPr>
              <a:buNone/>
            </a:pPr>
            <a:r>
              <a:rPr lang="en-US" b="1" dirty="0" smtClean="0"/>
              <a:t>SIRS Discoverer</a:t>
            </a:r>
          </a:p>
          <a:p>
            <a:pPr marL="285750" indent="-285750">
              <a:spcAft>
                <a:spcPts val="0"/>
              </a:spcAft>
              <a:buFont typeface="Wingdings" panose="05000000000000000000" pitchFamily="2" charset="2"/>
              <a:buChar char="§"/>
            </a:pPr>
            <a:r>
              <a:rPr lang="en-US" dirty="0" smtClean="0"/>
              <a:t>Great for specialized topic research</a:t>
            </a:r>
          </a:p>
          <a:p>
            <a:pPr marL="515938" lvl="1" indent="-228600">
              <a:spcAft>
                <a:spcPts val="0"/>
              </a:spcAft>
              <a:buFont typeface="Arial" panose="020B0604020202020204" pitchFamily="34" charset="0"/>
              <a:buChar char="•"/>
            </a:pPr>
            <a:r>
              <a:rPr lang="en-US" sz="1400" dirty="0" smtClean="0"/>
              <a:t>State and country research</a:t>
            </a:r>
          </a:p>
          <a:p>
            <a:pPr marL="515938" lvl="1" indent="-228600">
              <a:spcAft>
                <a:spcPts val="0"/>
              </a:spcAft>
              <a:buFont typeface="Arial" panose="020B0604020202020204" pitchFamily="34" charset="0"/>
              <a:buChar char="•"/>
            </a:pPr>
            <a:r>
              <a:rPr lang="en-US" sz="1400" dirty="0" smtClean="0"/>
              <a:t>Pro/Con issues</a:t>
            </a:r>
          </a:p>
          <a:p>
            <a:pPr marL="515938" lvl="1" indent="-228600">
              <a:spcAft>
                <a:spcPts val="0"/>
              </a:spcAft>
              <a:buFont typeface="Arial" panose="020B0604020202020204" pitchFamily="34" charset="0"/>
              <a:buChar char="•"/>
            </a:pPr>
            <a:r>
              <a:rPr lang="en-US" sz="1400" dirty="0" smtClean="0"/>
              <a:t>Science Fair projects</a:t>
            </a:r>
          </a:p>
          <a:p>
            <a:pPr marL="515938" lvl="1" indent="-228600">
              <a:spcAft>
                <a:spcPts val="0"/>
              </a:spcAft>
              <a:buFont typeface="Arial" panose="020B0604020202020204" pitchFamily="34" charset="0"/>
              <a:buChar char="•"/>
            </a:pPr>
            <a:endParaRPr lang="en-US" sz="1400" dirty="0"/>
          </a:p>
          <a:p>
            <a:pPr marL="287338" lvl="1" indent="-287338">
              <a:spcAft>
                <a:spcPts val="0"/>
              </a:spcAft>
              <a:buFont typeface="Wingdings" panose="05000000000000000000" pitchFamily="2" charset="2"/>
              <a:buChar char="§"/>
            </a:pPr>
            <a:r>
              <a:rPr lang="en-US" sz="1400" dirty="0" smtClean="0"/>
              <a:t>Easily incorporate SIRS Discoverer features into library lessons</a:t>
            </a:r>
          </a:p>
          <a:p>
            <a:pPr marL="287338" lvl="1" indent="-287338">
              <a:spcAft>
                <a:spcPts val="0"/>
              </a:spcAft>
              <a:buFont typeface="Wingdings" panose="05000000000000000000" pitchFamily="2" charset="2"/>
              <a:buChar char="§"/>
            </a:pPr>
            <a:endParaRPr lang="en-US" sz="1400" dirty="0" smtClean="0"/>
          </a:p>
          <a:p>
            <a:pPr marL="287338" lvl="1">
              <a:spcAft>
                <a:spcPts val="0"/>
              </a:spcAft>
              <a:buNone/>
            </a:pPr>
            <a:endParaRPr lang="en-US" dirty="0" smtClean="0"/>
          </a:p>
          <a:p>
            <a:pPr marL="287338" lvl="1">
              <a:spcAft>
                <a:spcPts val="0"/>
              </a:spcAft>
              <a:buNone/>
            </a:pPr>
            <a:endParaRPr lang="en-US" dirty="0"/>
          </a:p>
        </p:txBody>
      </p:sp>
      <p:sp>
        <p:nvSpPr>
          <p:cNvPr id="4" name="Text Placeholder 3"/>
          <p:cNvSpPr>
            <a:spLocks noGrp="1"/>
          </p:cNvSpPr>
          <p:nvPr>
            <p:ph type="body" idx="2"/>
          </p:nvPr>
        </p:nvSpPr>
        <p:spPr/>
        <p:txBody>
          <a:bodyPr/>
          <a:lstStyle/>
          <a:p>
            <a:pPr>
              <a:buNone/>
            </a:pPr>
            <a:r>
              <a:rPr lang="en-US" b="1" dirty="0" smtClean="0"/>
              <a:t>EBSCO </a:t>
            </a:r>
            <a:r>
              <a:rPr lang="en-US" b="1" dirty="0" err="1" smtClean="0"/>
              <a:t>Explora</a:t>
            </a:r>
            <a:r>
              <a:rPr lang="en-US" b="1" dirty="0" smtClean="0"/>
              <a:t> </a:t>
            </a:r>
          </a:p>
          <a:p>
            <a:pPr marL="285750" indent="-285750">
              <a:buFont typeface="Wingdings" panose="05000000000000000000" pitchFamily="2" charset="2"/>
              <a:buChar char="§"/>
            </a:pPr>
            <a:r>
              <a:rPr lang="en-US" dirty="0" smtClean="0"/>
              <a:t> Great general reference resource for research</a:t>
            </a:r>
          </a:p>
          <a:p>
            <a:pPr marL="285750" indent="-285750">
              <a:buFont typeface="Wingdings" panose="05000000000000000000" pitchFamily="2" charset="2"/>
              <a:buChar char="§"/>
            </a:pPr>
            <a:r>
              <a:rPr lang="en-US" dirty="0" err="1" smtClean="0"/>
              <a:t>Expora</a:t>
            </a:r>
            <a:r>
              <a:rPr lang="en-US" dirty="0" smtClean="0"/>
              <a:t> Public Libraries edition is great for general public use for adult patrons, as well as in schools.</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endParaRPr lang="en-US" dirty="0" smtClean="0"/>
          </a:p>
          <a:p>
            <a:endParaRPr lang="en-US" dirty="0"/>
          </a:p>
        </p:txBody>
      </p:sp>
    </p:spTree>
    <p:extLst>
      <p:ext uri="{BB962C8B-B14F-4D97-AF65-F5344CB8AC3E}">
        <p14:creationId xmlns:p14="http://schemas.microsoft.com/office/powerpoint/2010/main" val="1369293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Shape 145" descr="Questions Scrabble | Hi guys, If you would like to use any p… | Flickr"/>
          <p:cNvPicPr preferRelativeResize="0"/>
          <p:nvPr/>
        </p:nvPicPr>
        <p:blipFill>
          <a:blip r:embed="rId2">
            <a:alphaModFix/>
          </a:blip>
          <a:stretch>
            <a:fillRect/>
          </a:stretch>
        </p:blipFill>
        <p:spPr>
          <a:xfrm>
            <a:off x="311700" y="1152475"/>
            <a:ext cx="8520599" cy="3555649"/>
          </a:xfrm>
          <a:prstGeom prst="rect">
            <a:avLst/>
          </a:prstGeom>
          <a:noFill/>
          <a:ln>
            <a:noFill/>
          </a:ln>
        </p:spPr>
      </p:pic>
    </p:spTree>
    <p:extLst>
      <p:ext uri="{BB962C8B-B14F-4D97-AF65-F5344CB8AC3E}">
        <p14:creationId xmlns:p14="http://schemas.microsoft.com/office/powerpoint/2010/main" val="33730391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Time</a:t>
            </a:r>
            <a:endParaRPr lang="en-US" dirty="0"/>
          </a:p>
        </p:txBody>
      </p:sp>
      <p:sp>
        <p:nvSpPr>
          <p:cNvPr id="5" name="Text Placeholder 4"/>
          <p:cNvSpPr>
            <a:spLocks noGrp="1"/>
          </p:cNvSpPr>
          <p:nvPr>
            <p:ph type="body" idx="2"/>
          </p:nvPr>
        </p:nvSpPr>
        <p:spPr>
          <a:xfrm>
            <a:off x="417443" y="1152475"/>
            <a:ext cx="8414857" cy="3416400"/>
          </a:xfrm>
        </p:spPr>
        <p:txBody>
          <a:bodyPr/>
          <a:lstStyle/>
          <a:p>
            <a:pPr>
              <a:buNone/>
            </a:pPr>
            <a:r>
              <a:rPr lang="en-US" b="1" dirty="0" smtClean="0"/>
              <a:t>EBSCO </a:t>
            </a:r>
            <a:r>
              <a:rPr lang="en-US" b="1" dirty="0" err="1" smtClean="0"/>
              <a:t>Explora</a:t>
            </a:r>
            <a:r>
              <a:rPr lang="en-US" b="1" dirty="0" smtClean="0"/>
              <a:t> Databases</a:t>
            </a:r>
          </a:p>
          <a:p>
            <a:pPr marL="285750" indent="-285750">
              <a:buFont typeface="Arial" panose="020B0604020202020204" pitchFamily="34" charset="0"/>
              <a:buChar char="•"/>
            </a:pPr>
            <a:r>
              <a:rPr lang="en-US" sz="1800" dirty="0" smtClean="0"/>
              <a:t>Try to create a folder and practicing saving articles (email not needed).</a:t>
            </a:r>
          </a:p>
          <a:p>
            <a:pPr marL="285750" indent="-285750">
              <a:buFont typeface="Arial" panose="020B0604020202020204" pitchFamily="34" charset="0"/>
              <a:buChar char="•"/>
            </a:pPr>
            <a:r>
              <a:rPr lang="en-US" sz="1800" dirty="0" smtClean="0"/>
              <a:t>Find the </a:t>
            </a:r>
            <a:r>
              <a:rPr lang="en-US" sz="1800" dirty="0" err="1" smtClean="0"/>
              <a:t>Explora</a:t>
            </a:r>
            <a:r>
              <a:rPr lang="en-US" sz="1800" dirty="0" smtClean="0"/>
              <a:t> scavenger hunts under “</a:t>
            </a:r>
            <a:r>
              <a:rPr lang="en-US" sz="1800" dirty="0" err="1" smtClean="0"/>
              <a:t>Explora</a:t>
            </a:r>
            <a:r>
              <a:rPr lang="en-US" sz="1800" dirty="0" smtClean="0"/>
              <a:t> Educator’s Edition” and choose one to complete. </a:t>
            </a:r>
          </a:p>
          <a:p>
            <a:pPr marL="285750" indent="-285750">
              <a:buFont typeface="Arial" panose="020B0604020202020204" pitchFamily="34" charset="0"/>
              <a:buChar char="•"/>
            </a:pPr>
            <a:r>
              <a:rPr lang="en-US" sz="1800" dirty="0" smtClean="0"/>
              <a:t>Explore some of the differences between </a:t>
            </a:r>
            <a:r>
              <a:rPr lang="en-US" sz="1800" dirty="0" err="1" smtClean="0"/>
              <a:t>Explora</a:t>
            </a:r>
            <a:r>
              <a:rPr lang="en-US" sz="1800" dirty="0" smtClean="0"/>
              <a:t> for elementary, middle, and high schools.</a:t>
            </a:r>
          </a:p>
          <a:p>
            <a:pPr marL="285750" indent="-285750">
              <a:buFont typeface="Arial" panose="020B0604020202020204" pitchFamily="34" charset="0"/>
              <a:buChar char="•"/>
            </a:pPr>
            <a:endParaRPr lang="en-US" dirty="0"/>
          </a:p>
        </p:txBody>
      </p:sp>
      <p:pic>
        <p:nvPicPr>
          <p:cNvPr id="4" name="Shape 610" descr="Free vector graphic: Hands, Fingers, Green, Palm - Free Image on ..."/>
          <p:cNvPicPr preferRelativeResize="0"/>
          <p:nvPr/>
        </p:nvPicPr>
        <p:blipFill>
          <a:blip r:embed="rId2">
            <a:alphaModFix/>
          </a:blip>
          <a:stretch>
            <a:fillRect/>
          </a:stretch>
        </p:blipFill>
        <p:spPr>
          <a:xfrm>
            <a:off x="4999703" y="103238"/>
            <a:ext cx="1120876" cy="840687"/>
          </a:xfrm>
          <a:prstGeom prst="rect">
            <a:avLst/>
          </a:prstGeom>
          <a:noFill/>
          <a:ln>
            <a:noFill/>
          </a:ln>
        </p:spPr>
      </p:pic>
    </p:spTree>
    <p:extLst>
      <p:ext uri="{BB962C8B-B14F-4D97-AF65-F5344CB8AC3E}">
        <p14:creationId xmlns:p14="http://schemas.microsoft.com/office/powerpoint/2010/main" val="2904218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4790</TotalTime>
  <Words>1417</Words>
  <Application>Microsoft Office PowerPoint</Application>
  <PresentationFormat>On-screen Show (16:9)</PresentationFormat>
  <Paragraphs>295</Paragraphs>
  <Slides>96</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96</vt:i4>
      </vt:variant>
    </vt:vector>
  </HeadingPairs>
  <TitlesOfParts>
    <vt:vector size="99" baseType="lpstr">
      <vt:lpstr>Arial</vt:lpstr>
      <vt:lpstr>Wingdings</vt:lpstr>
      <vt:lpstr>simple-light-2</vt:lpstr>
      <vt:lpstr>Fall 2017 Training: e-Resources PM Session </vt:lpstr>
      <vt:lpstr>Learning Goals</vt:lpstr>
      <vt:lpstr> SIRS Discoverer </vt:lpstr>
      <vt:lpstr>Content By the Numbers </vt:lpstr>
      <vt:lpstr>Curriculum Tools</vt:lpstr>
      <vt:lpstr>Google Drive and Classroom Integration</vt:lpstr>
      <vt:lpstr>SIRS Discoverer Logo</vt:lpstr>
      <vt:lpstr>Navigation--Every Page</vt:lpstr>
      <vt:lpstr>Navigation--Footer</vt:lpstr>
      <vt:lpstr>Home Page</vt:lpstr>
      <vt:lpstr>Keyword Search</vt:lpstr>
      <vt:lpstr>Subject Search</vt:lpstr>
      <vt:lpstr>Browse Subjects--Visual Search</vt:lpstr>
      <vt:lpstr>Sort By Options</vt:lpstr>
      <vt:lpstr>Advanced Search</vt:lpstr>
      <vt:lpstr>Let’s Search!</vt:lpstr>
      <vt:lpstr>Search Results-Left Side</vt:lpstr>
      <vt:lpstr>Search Results—Results List</vt:lpstr>
      <vt:lpstr>Full Text Preview</vt:lpstr>
      <vt:lpstr>MLA and APA Citations</vt:lpstr>
      <vt:lpstr>Images</vt:lpstr>
      <vt:lpstr>Translation</vt:lpstr>
      <vt:lpstr>Text to Speech</vt:lpstr>
      <vt:lpstr>Browse Subjects</vt:lpstr>
      <vt:lpstr>Subject Results—Arts Browse</vt:lpstr>
      <vt:lpstr>Article View--Related Subjects</vt:lpstr>
      <vt:lpstr>Explore Features</vt:lpstr>
      <vt:lpstr>Animal Facts</vt:lpstr>
      <vt:lpstr>Reptiles Results</vt:lpstr>
      <vt:lpstr>Country Facts &amp; Maps</vt:lpstr>
      <vt:lpstr>Current Events</vt:lpstr>
      <vt:lpstr>Nonfiction Books</vt:lpstr>
      <vt:lpstr>Pro/Con Leading Issues</vt:lpstr>
      <vt:lpstr>Science Fair Explorer</vt:lpstr>
      <vt:lpstr>Spotlight of the Month</vt:lpstr>
      <vt:lpstr>Educators’ Resources</vt:lpstr>
      <vt:lpstr>Educators’ Resources: Communication</vt:lpstr>
      <vt:lpstr>Educators’ Resources: Tools</vt:lpstr>
      <vt:lpstr>Educators’ Resources: Training</vt:lpstr>
      <vt:lpstr>SIRS Discoverer Demo</vt:lpstr>
      <vt:lpstr>Hands-on Time </vt:lpstr>
      <vt:lpstr>Break—15 minutes</vt:lpstr>
      <vt:lpstr>EBSCO Explora</vt:lpstr>
      <vt:lpstr>Content</vt:lpstr>
      <vt:lpstr>Explora </vt:lpstr>
      <vt:lpstr>Explora icon </vt:lpstr>
      <vt:lpstr>Explora—Elementary Student Research</vt:lpstr>
      <vt:lpstr>Curriculum Standards</vt:lpstr>
      <vt:lpstr>Search Other Databases</vt:lpstr>
      <vt:lpstr>For Educators</vt:lpstr>
      <vt:lpstr>Image Carousel </vt:lpstr>
      <vt:lpstr>Advanced Search</vt:lpstr>
      <vt:lpstr>Search History</vt:lpstr>
      <vt:lpstr>Search--Keyword</vt:lpstr>
      <vt:lpstr>Search Results</vt:lpstr>
      <vt:lpstr>Search Results—Refine Results</vt:lpstr>
      <vt:lpstr>Search Results—Relevance and Page Options</vt:lpstr>
      <vt:lpstr>Results List—Article Information</vt:lpstr>
      <vt:lpstr>HTML Full-text View</vt:lpstr>
      <vt:lpstr>Translate</vt:lpstr>
      <vt:lpstr>Text-to-Speech Settings</vt:lpstr>
      <vt:lpstr>Find Similar Results</vt:lpstr>
      <vt:lpstr>Browse by Category</vt:lpstr>
      <vt:lpstr>Choosing a Category</vt:lpstr>
      <vt:lpstr>Category Browse—Picking a Topic</vt:lpstr>
      <vt:lpstr>Explora Middle School Student Research</vt:lpstr>
      <vt:lpstr>Explora Middle School—Advanced Search</vt:lpstr>
      <vt:lpstr>Explora Middle School—Advanced Search</vt:lpstr>
      <vt:lpstr>Search and Search Results </vt:lpstr>
      <vt:lpstr>Browse by Category</vt:lpstr>
      <vt:lpstr>Browse by Category--Topics</vt:lpstr>
      <vt:lpstr>Explora High School Student Research </vt:lpstr>
      <vt:lpstr>Search and Search Results</vt:lpstr>
      <vt:lpstr>Explora Educator’s Edition</vt:lpstr>
      <vt:lpstr>Curriculum Standards</vt:lpstr>
      <vt:lpstr>Image Carousel </vt:lpstr>
      <vt:lpstr>Advanced Search</vt:lpstr>
      <vt:lpstr>Search Results</vt:lpstr>
      <vt:lpstr>Article View—HTML Full Text</vt:lpstr>
      <vt:lpstr>Browse by Category</vt:lpstr>
      <vt:lpstr>Lesson Plans</vt:lpstr>
      <vt:lpstr>Lesson Plans from EBSCO Explora Website</vt:lpstr>
      <vt:lpstr>Sample Lesson Plan from EBSCO</vt:lpstr>
      <vt:lpstr>Student Tools</vt:lpstr>
      <vt:lpstr>Curriculum Standards</vt:lpstr>
      <vt:lpstr>Valuable Sites for Teachers</vt:lpstr>
      <vt:lpstr>Explora Help Webpage—Additional Resources</vt:lpstr>
      <vt:lpstr>Explora Public Libraries</vt:lpstr>
      <vt:lpstr>Advanced Search</vt:lpstr>
      <vt:lpstr>Browse by Category</vt:lpstr>
      <vt:lpstr>Browse by Category--Topics</vt:lpstr>
      <vt:lpstr>Search Results</vt:lpstr>
      <vt:lpstr>Article View</vt:lpstr>
      <vt:lpstr>Wrap Up</vt:lpstr>
      <vt:lpstr>Questions?</vt:lpstr>
      <vt:lpstr>Hands-on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2017 Training: e-Resources PM Session</dc:title>
  <dc:creator>Courtney Dalessandro</dc:creator>
  <cp:lastModifiedBy>Courtney Dalessandro</cp:lastModifiedBy>
  <cp:revision>70</cp:revision>
  <dcterms:modified xsi:type="dcterms:W3CDTF">2017-10-26T16:47:57Z</dcterms:modified>
</cp:coreProperties>
</file>